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sldIdLst>
    <p:sldId id="256" r:id="rId3"/>
    <p:sldId id="265" r:id="rId4"/>
    <p:sldId id="267" r:id="rId5"/>
    <p:sldId id="268" r:id="rId6"/>
    <p:sldId id="258" r:id="rId7"/>
    <p:sldId id="269" r:id="rId8"/>
    <p:sldId id="270" r:id="rId9"/>
    <p:sldId id="266" r:id="rId10"/>
    <p:sldId id="271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0C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21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669DBA-CB84-4410-9C5F-4EB11530BC49}" type="doc">
      <dgm:prSet loTypeId="urn:microsoft.com/office/officeart/2009/3/layout/StepUpProcess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C4C5DBA3-C080-4B07-8B1B-72CB170CF2E5}">
      <dgm:prSet phldrT="[Text]" custT="1"/>
      <dgm:spPr/>
      <dgm:t>
        <a:bodyPr/>
        <a:lstStyle/>
        <a:p>
          <a:r>
            <a:rPr lang="en-GB" sz="1600" b="1" dirty="0" smtClean="0">
              <a:solidFill>
                <a:srgbClr val="FF0000"/>
              </a:solidFill>
            </a:rPr>
            <a:t>MRMS</a:t>
          </a:r>
        </a:p>
        <a:p>
          <a:r>
            <a:rPr lang="en-GB" sz="1600" dirty="0" err="1" smtClean="0"/>
            <a:t>Zahtjev</a:t>
          </a:r>
          <a:r>
            <a:rPr lang="en-GB" sz="1600" dirty="0" smtClean="0"/>
            <a:t> za </a:t>
          </a:r>
          <a:r>
            <a:rPr lang="en-GB" sz="1600" dirty="0" err="1" smtClean="0"/>
            <a:t>odobrenjem</a:t>
          </a:r>
          <a:r>
            <a:rPr lang="en-GB" sz="1600" dirty="0" smtClean="0"/>
            <a:t> </a:t>
          </a:r>
          <a:r>
            <a:rPr lang="en-GB" sz="1600" dirty="0" err="1" smtClean="0"/>
            <a:t>novog</a:t>
          </a:r>
          <a:r>
            <a:rPr lang="en-GB" sz="1600" dirty="0" smtClean="0"/>
            <a:t> </a:t>
          </a:r>
          <a:r>
            <a:rPr lang="en-GB" sz="1600" dirty="0" err="1" smtClean="0"/>
            <a:t>standarda</a:t>
          </a:r>
          <a:r>
            <a:rPr lang="en-GB" sz="1600" dirty="0" smtClean="0"/>
            <a:t> </a:t>
          </a:r>
          <a:r>
            <a:rPr lang="en-GB" sz="1600" dirty="0" err="1" smtClean="0"/>
            <a:t>zanimanja</a:t>
          </a:r>
          <a:endParaRPr lang="en-GB" sz="1600" dirty="0"/>
        </a:p>
      </dgm:t>
    </dgm:pt>
    <dgm:pt modelId="{FECCB30D-CF8D-412C-AB3C-D5C90A869203}" type="parTrans" cxnId="{959F9287-EB95-4133-8B54-5DA3335F5749}">
      <dgm:prSet/>
      <dgm:spPr/>
      <dgm:t>
        <a:bodyPr/>
        <a:lstStyle/>
        <a:p>
          <a:endParaRPr lang="en-GB"/>
        </a:p>
      </dgm:t>
    </dgm:pt>
    <dgm:pt modelId="{66DF069D-559E-4410-B98B-B9B9406A2BDB}" type="sibTrans" cxnId="{959F9287-EB95-4133-8B54-5DA3335F5749}">
      <dgm:prSet/>
      <dgm:spPr/>
      <dgm:t>
        <a:bodyPr/>
        <a:lstStyle/>
        <a:p>
          <a:endParaRPr lang="en-GB"/>
        </a:p>
      </dgm:t>
    </dgm:pt>
    <dgm:pt modelId="{8463EAED-691D-4866-A716-40FD4506B400}">
      <dgm:prSet phldrT="[Text]" custT="1"/>
      <dgm:spPr/>
      <dgm:t>
        <a:bodyPr/>
        <a:lstStyle/>
        <a:p>
          <a:r>
            <a:rPr lang="en-GB" sz="1600" b="1" dirty="0" smtClean="0">
              <a:solidFill>
                <a:srgbClr val="FF0000"/>
              </a:solidFill>
            </a:rPr>
            <a:t>MRMS </a:t>
          </a:r>
          <a:r>
            <a:rPr lang="en-GB" sz="1600" dirty="0" smtClean="0"/>
            <a:t>– </a:t>
          </a:r>
          <a:r>
            <a:rPr lang="en-GB" sz="1600" dirty="0" err="1" smtClean="0"/>
            <a:t>zaprimanje</a:t>
          </a:r>
          <a:r>
            <a:rPr lang="en-GB" sz="1600" dirty="0" smtClean="0"/>
            <a:t> </a:t>
          </a:r>
          <a:r>
            <a:rPr lang="en-GB" sz="1600" dirty="0" err="1" smtClean="0"/>
            <a:t>i</a:t>
          </a:r>
          <a:r>
            <a:rPr lang="en-GB" sz="1600" dirty="0" smtClean="0"/>
            <a:t> </a:t>
          </a:r>
          <a:r>
            <a:rPr lang="en-GB" sz="1600" dirty="0" err="1" smtClean="0"/>
            <a:t>administrativna</a:t>
          </a:r>
          <a:r>
            <a:rPr lang="en-GB" sz="1600" dirty="0" smtClean="0"/>
            <a:t> </a:t>
          </a:r>
          <a:r>
            <a:rPr lang="en-GB" sz="1600" dirty="0" err="1" smtClean="0"/>
            <a:t>kontrola</a:t>
          </a:r>
          <a:r>
            <a:rPr lang="en-GB" sz="1600" dirty="0" smtClean="0"/>
            <a:t> </a:t>
          </a:r>
          <a:r>
            <a:rPr lang="en-GB" sz="1600" dirty="0" err="1" smtClean="0"/>
            <a:t>dokumenata</a:t>
          </a:r>
          <a:endParaRPr lang="en-GB" sz="1600" dirty="0"/>
        </a:p>
      </dgm:t>
    </dgm:pt>
    <dgm:pt modelId="{D31EE23D-0959-4BA5-A62B-D81EAAE2F066}" type="parTrans" cxnId="{C28C8AB9-D19E-4C01-94C3-31C11BFECD5C}">
      <dgm:prSet/>
      <dgm:spPr/>
      <dgm:t>
        <a:bodyPr/>
        <a:lstStyle/>
        <a:p>
          <a:endParaRPr lang="en-GB"/>
        </a:p>
      </dgm:t>
    </dgm:pt>
    <dgm:pt modelId="{21E6BB0A-33FE-4884-80D9-0E2942F4FFBD}" type="sibTrans" cxnId="{C28C8AB9-D19E-4C01-94C3-31C11BFECD5C}">
      <dgm:prSet/>
      <dgm:spPr/>
      <dgm:t>
        <a:bodyPr/>
        <a:lstStyle/>
        <a:p>
          <a:endParaRPr lang="en-GB"/>
        </a:p>
      </dgm:t>
    </dgm:pt>
    <dgm:pt modelId="{D0ACADAA-A574-40D1-A1F8-773F649DDCB3}">
      <dgm:prSet phldrT="[Text]" custT="1"/>
      <dgm:spPr/>
      <dgm:t>
        <a:bodyPr/>
        <a:lstStyle/>
        <a:p>
          <a:r>
            <a:rPr lang="en-GB" sz="1600" b="1" dirty="0" err="1" smtClean="0">
              <a:solidFill>
                <a:srgbClr val="FF0000"/>
              </a:solidFill>
            </a:rPr>
            <a:t>HZZ</a:t>
          </a:r>
          <a:r>
            <a:rPr lang="en-GB" sz="1600" dirty="0" smtClean="0"/>
            <a:t> – </a:t>
          </a:r>
          <a:r>
            <a:rPr lang="en-GB" sz="1600" dirty="0" err="1" smtClean="0"/>
            <a:t>priprema</a:t>
          </a:r>
          <a:r>
            <a:rPr lang="en-GB" sz="1600" dirty="0" smtClean="0"/>
            <a:t> </a:t>
          </a:r>
          <a:r>
            <a:rPr lang="en-GB" sz="1600" dirty="0" err="1" smtClean="0"/>
            <a:t>opisa</a:t>
          </a:r>
          <a:r>
            <a:rPr lang="en-GB" sz="1600" dirty="0" smtClean="0"/>
            <a:t> </a:t>
          </a:r>
          <a:r>
            <a:rPr lang="en-GB" sz="1600" dirty="0" err="1" smtClean="0"/>
            <a:t>kompetencija</a:t>
          </a:r>
          <a:r>
            <a:rPr lang="en-GB" sz="1600" dirty="0" smtClean="0"/>
            <a:t> za </a:t>
          </a:r>
          <a:r>
            <a:rPr lang="en-GB" sz="1600" dirty="0" err="1" smtClean="0"/>
            <a:t>navedena</a:t>
          </a:r>
          <a:r>
            <a:rPr lang="en-GB" sz="1600" dirty="0" smtClean="0"/>
            <a:t> </a:t>
          </a:r>
          <a:r>
            <a:rPr lang="en-GB" sz="1600" dirty="0" err="1" smtClean="0"/>
            <a:t>zanimanja</a:t>
          </a:r>
          <a:endParaRPr lang="en-GB" sz="1600" dirty="0"/>
        </a:p>
      </dgm:t>
    </dgm:pt>
    <dgm:pt modelId="{AD60F8F9-A218-4A7D-B1CD-26304D16EE2F}" type="parTrans" cxnId="{53D70533-A491-4842-89E3-23984AAFBDDF}">
      <dgm:prSet/>
      <dgm:spPr/>
      <dgm:t>
        <a:bodyPr/>
        <a:lstStyle/>
        <a:p>
          <a:endParaRPr lang="en-GB"/>
        </a:p>
      </dgm:t>
    </dgm:pt>
    <dgm:pt modelId="{9A757F9E-E15F-4E4F-9C10-5FE99B1E6022}" type="sibTrans" cxnId="{53D70533-A491-4842-89E3-23984AAFBDDF}">
      <dgm:prSet/>
      <dgm:spPr/>
      <dgm:t>
        <a:bodyPr/>
        <a:lstStyle/>
        <a:p>
          <a:endParaRPr lang="en-GB"/>
        </a:p>
      </dgm:t>
    </dgm:pt>
    <dgm:pt modelId="{B43BCACD-6FFD-4715-BB83-400CC44D9294}">
      <dgm:prSet custT="1"/>
      <dgm:spPr/>
      <dgm:t>
        <a:bodyPr/>
        <a:lstStyle/>
        <a:p>
          <a:r>
            <a:rPr lang="en-GB" sz="1600" b="1" dirty="0" err="1" smtClean="0">
              <a:solidFill>
                <a:srgbClr val="FF0000"/>
              </a:solidFill>
            </a:rPr>
            <a:t>HGK</a:t>
          </a:r>
          <a:r>
            <a:rPr lang="en-GB" sz="1600" b="1" dirty="0" smtClean="0">
              <a:solidFill>
                <a:srgbClr val="FF0000"/>
              </a:solidFill>
            </a:rPr>
            <a:t>, </a:t>
          </a:r>
          <a:r>
            <a:rPr lang="en-GB" sz="1600" b="1" dirty="0" err="1" smtClean="0">
              <a:solidFill>
                <a:srgbClr val="FF0000"/>
              </a:solidFill>
            </a:rPr>
            <a:t>HOK</a:t>
          </a:r>
          <a:r>
            <a:rPr lang="en-GB" sz="1600" b="1" dirty="0" smtClean="0">
              <a:solidFill>
                <a:srgbClr val="FF0000"/>
              </a:solidFill>
            </a:rPr>
            <a:t>, </a:t>
          </a:r>
          <a:r>
            <a:rPr lang="en-GB" sz="1600" b="1" dirty="0" err="1" smtClean="0">
              <a:solidFill>
                <a:srgbClr val="FF0000"/>
              </a:solidFill>
            </a:rPr>
            <a:t>HUP</a:t>
          </a:r>
          <a:r>
            <a:rPr lang="en-GB" sz="1600" b="1" dirty="0" smtClean="0">
              <a:solidFill>
                <a:srgbClr val="FF0000"/>
              </a:solidFill>
            </a:rPr>
            <a:t> </a:t>
          </a:r>
          <a:r>
            <a:rPr lang="en-GB" sz="1600" dirty="0" smtClean="0"/>
            <a:t>– </a:t>
          </a:r>
          <a:r>
            <a:rPr lang="en-GB" sz="1600" dirty="0" err="1" smtClean="0"/>
            <a:t>stručna</a:t>
          </a:r>
          <a:r>
            <a:rPr lang="en-GB" sz="1600" dirty="0" smtClean="0"/>
            <a:t> </a:t>
          </a:r>
          <a:r>
            <a:rPr lang="en-GB" sz="1600" dirty="0" err="1" smtClean="0"/>
            <a:t>skupina</a:t>
          </a:r>
          <a:r>
            <a:rPr lang="en-GB" sz="1600" dirty="0" smtClean="0"/>
            <a:t> za </a:t>
          </a:r>
          <a:r>
            <a:rPr lang="en-GB" sz="1600" dirty="0" err="1" smtClean="0"/>
            <a:t>verifikaciju</a:t>
          </a:r>
          <a:r>
            <a:rPr lang="en-GB" sz="1600" dirty="0" smtClean="0"/>
            <a:t> </a:t>
          </a:r>
          <a:r>
            <a:rPr lang="en-GB" sz="1600" dirty="0" err="1" smtClean="0"/>
            <a:t>HZZ</a:t>
          </a:r>
          <a:r>
            <a:rPr lang="en-GB" sz="1600" dirty="0" smtClean="0"/>
            <a:t> </a:t>
          </a:r>
          <a:r>
            <a:rPr lang="en-GB" sz="1600" dirty="0" err="1" smtClean="0"/>
            <a:t>kompetencija</a:t>
          </a:r>
          <a:r>
            <a:rPr lang="en-GB" sz="1600" dirty="0" smtClean="0"/>
            <a:t> </a:t>
          </a:r>
          <a:endParaRPr lang="en-GB" sz="1600" dirty="0"/>
        </a:p>
      </dgm:t>
    </dgm:pt>
    <dgm:pt modelId="{8F005E21-F4D4-4BCB-AE51-7A7F1DBFE93E}" type="parTrans" cxnId="{8BCF1284-AE59-4EC9-81FA-4B6B1966693D}">
      <dgm:prSet/>
      <dgm:spPr/>
      <dgm:t>
        <a:bodyPr/>
        <a:lstStyle/>
        <a:p>
          <a:endParaRPr lang="en-GB"/>
        </a:p>
      </dgm:t>
    </dgm:pt>
    <dgm:pt modelId="{C06595F2-BE14-42B4-B27B-5AF356D50742}" type="sibTrans" cxnId="{8BCF1284-AE59-4EC9-81FA-4B6B1966693D}">
      <dgm:prSet/>
      <dgm:spPr/>
      <dgm:t>
        <a:bodyPr/>
        <a:lstStyle/>
        <a:p>
          <a:endParaRPr lang="en-GB"/>
        </a:p>
      </dgm:t>
    </dgm:pt>
    <dgm:pt modelId="{03DE7D9F-69ED-4DAF-B463-E0D2CF05B341}">
      <dgm:prSet custT="1"/>
      <dgm:spPr/>
      <dgm:t>
        <a:bodyPr/>
        <a:lstStyle/>
        <a:p>
          <a:r>
            <a:rPr lang="en-GB" sz="1600" b="1" dirty="0" err="1" smtClean="0">
              <a:solidFill>
                <a:srgbClr val="FF0000"/>
              </a:solidFill>
            </a:rPr>
            <a:t>SEKTORSKO</a:t>
          </a:r>
          <a:r>
            <a:rPr lang="en-GB" sz="1600" b="1" dirty="0" smtClean="0">
              <a:solidFill>
                <a:srgbClr val="FF0000"/>
              </a:solidFill>
            </a:rPr>
            <a:t> </a:t>
          </a:r>
          <a:r>
            <a:rPr lang="en-GB" sz="1600" b="1" dirty="0" err="1" smtClean="0">
              <a:solidFill>
                <a:srgbClr val="FF0000"/>
              </a:solidFill>
            </a:rPr>
            <a:t>VIJEĆE</a:t>
          </a:r>
          <a:endParaRPr lang="en-GB" sz="1600" b="1" dirty="0" smtClean="0">
            <a:solidFill>
              <a:srgbClr val="FF0000"/>
            </a:solidFill>
          </a:endParaRPr>
        </a:p>
        <a:p>
          <a:r>
            <a:rPr lang="en-GB" sz="1600" dirty="0" err="1" smtClean="0"/>
            <a:t>Odluka</a:t>
          </a:r>
          <a:r>
            <a:rPr lang="en-GB" sz="1600" dirty="0" smtClean="0"/>
            <a:t> o </a:t>
          </a:r>
          <a:r>
            <a:rPr lang="en-GB" sz="1600" dirty="0" err="1" smtClean="0"/>
            <a:t>odobrenju</a:t>
          </a:r>
          <a:r>
            <a:rPr lang="en-GB" sz="1600" dirty="0" smtClean="0"/>
            <a:t> </a:t>
          </a:r>
          <a:r>
            <a:rPr lang="en-GB" sz="1600" dirty="0" err="1" smtClean="0"/>
            <a:t>upisa</a:t>
          </a:r>
          <a:r>
            <a:rPr lang="en-GB" sz="1600" dirty="0" smtClean="0"/>
            <a:t> </a:t>
          </a:r>
          <a:r>
            <a:rPr lang="en-GB" sz="1600" dirty="0" err="1" smtClean="0"/>
            <a:t>standarda</a:t>
          </a:r>
          <a:r>
            <a:rPr lang="en-GB" sz="1600" dirty="0" smtClean="0"/>
            <a:t> u </a:t>
          </a:r>
          <a:r>
            <a:rPr lang="en-GB" sz="1600" dirty="0" err="1" smtClean="0"/>
            <a:t>podregistar</a:t>
          </a:r>
          <a:r>
            <a:rPr lang="en-GB" sz="1600" dirty="0" smtClean="0"/>
            <a:t> </a:t>
          </a:r>
          <a:r>
            <a:rPr lang="en-GB" sz="1600" dirty="0" err="1" smtClean="0"/>
            <a:t>SZ</a:t>
          </a:r>
          <a:r>
            <a:rPr lang="en-GB" sz="1600" dirty="0" smtClean="0"/>
            <a:t> </a:t>
          </a:r>
          <a:r>
            <a:rPr lang="en-GB" sz="1600" dirty="0" err="1" smtClean="0"/>
            <a:t>na</a:t>
          </a:r>
          <a:r>
            <a:rPr lang="en-GB" sz="1600" dirty="0" smtClean="0"/>
            <a:t> </a:t>
          </a:r>
          <a:r>
            <a:rPr lang="en-GB" sz="1600" dirty="0" err="1" smtClean="0"/>
            <a:t>temelju</a:t>
          </a:r>
          <a:r>
            <a:rPr lang="en-GB" sz="1600" dirty="0" smtClean="0"/>
            <a:t> </a:t>
          </a:r>
          <a:r>
            <a:rPr lang="en-GB" sz="1600" dirty="0" err="1" smtClean="0"/>
            <a:t>dokumentacije</a:t>
          </a:r>
          <a:endParaRPr lang="en-GB" sz="1600" dirty="0"/>
        </a:p>
      </dgm:t>
    </dgm:pt>
    <dgm:pt modelId="{6A13DC10-0BD3-43FA-8D88-CD1DDC2850C4}" type="parTrans" cxnId="{54B066E1-CBB5-47B6-8640-601BD6E25175}">
      <dgm:prSet/>
      <dgm:spPr/>
      <dgm:t>
        <a:bodyPr/>
        <a:lstStyle/>
        <a:p>
          <a:endParaRPr lang="en-GB"/>
        </a:p>
      </dgm:t>
    </dgm:pt>
    <dgm:pt modelId="{A2562347-919D-4194-B7BE-C169F29A18A8}" type="sibTrans" cxnId="{54B066E1-CBB5-47B6-8640-601BD6E25175}">
      <dgm:prSet/>
      <dgm:spPr/>
      <dgm:t>
        <a:bodyPr/>
        <a:lstStyle/>
        <a:p>
          <a:endParaRPr lang="en-GB"/>
        </a:p>
      </dgm:t>
    </dgm:pt>
    <dgm:pt modelId="{8A906C72-0549-4118-9BEC-551F44D480A7}">
      <dgm:prSet custT="1"/>
      <dgm:spPr/>
      <dgm:t>
        <a:bodyPr/>
        <a:lstStyle/>
        <a:p>
          <a:r>
            <a:rPr lang="en-GB" sz="1600" b="1" dirty="0" smtClean="0">
              <a:solidFill>
                <a:srgbClr val="FF0000"/>
              </a:solidFill>
            </a:rPr>
            <a:t>MRMS </a:t>
          </a:r>
          <a:r>
            <a:rPr lang="en-GB" sz="1600" dirty="0" err="1" smtClean="0"/>
            <a:t>odobrava</a:t>
          </a:r>
          <a:r>
            <a:rPr lang="en-GB" sz="1600" dirty="0" smtClean="0"/>
            <a:t> </a:t>
          </a:r>
          <a:r>
            <a:rPr lang="en-GB" sz="1600" dirty="0" err="1" smtClean="0"/>
            <a:t>upis</a:t>
          </a:r>
          <a:r>
            <a:rPr lang="en-GB" sz="1600" dirty="0" smtClean="0"/>
            <a:t> u </a:t>
          </a:r>
          <a:r>
            <a:rPr lang="en-GB" sz="1600" dirty="0" err="1" smtClean="0"/>
            <a:t>podregistar</a:t>
          </a:r>
          <a:endParaRPr lang="en-GB" sz="1600" dirty="0" smtClean="0"/>
        </a:p>
        <a:p>
          <a:endParaRPr lang="en-GB" sz="1600" dirty="0"/>
        </a:p>
      </dgm:t>
    </dgm:pt>
    <dgm:pt modelId="{FC909AC7-D222-4850-8092-608158A19DEE}" type="parTrans" cxnId="{CDB4CACF-E9F8-4C2B-A3EA-02436C005742}">
      <dgm:prSet/>
      <dgm:spPr/>
      <dgm:t>
        <a:bodyPr/>
        <a:lstStyle/>
        <a:p>
          <a:endParaRPr lang="en-GB"/>
        </a:p>
      </dgm:t>
    </dgm:pt>
    <dgm:pt modelId="{D935A87B-4933-47B8-B8CB-7259BF7C7D02}" type="sibTrans" cxnId="{CDB4CACF-E9F8-4C2B-A3EA-02436C005742}">
      <dgm:prSet/>
      <dgm:spPr/>
      <dgm:t>
        <a:bodyPr/>
        <a:lstStyle/>
        <a:p>
          <a:endParaRPr lang="en-GB"/>
        </a:p>
      </dgm:t>
    </dgm:pt>
    <dgm:pt modelId="{A694A09F-700D-4B97-B996-89C6BD45EDF4}" type="pres">
      <dgm:prSet presAssocID="{B3669DBA-CB84-4410-9C5F-4EB11530BC49}" presName="rootnode" presStyleCnt="0">
        <dgm:presLayoutVars>
          <dgm:chMax/>
          <dgm:chPref/>
          <dgm:dir/>
          <dgm:animLvl val="lvl"/>
        </dgm:presLayoutVars>
      </dgm:prSet>
      <dgm:spPr/>
    </dgm:pt>
    <dgm:pt modelId="{726ABC0F-0353-42CC-8B4C-4D70E8924D2E}" type="pres">
      <dgm:prSet presAssocID="{C4C5DBA3-C080-4B07-8B1B-72CB170CF2E5}" presName="composite" presStyleCnt="0"/>
      <dgm:spPr/>
    </dgm:pt>
    <dgm:pt modelId="{7F94836A-9C85-463D-A549-AE9851EC8039}" type="pres">
      <dgm:prSet presAssocID="{C4C5DBA3-C080-4B07-8B1B-72CB170CF2E5}" presName="LShape" presStyleLbl="alignNode1" presStyleIdx="0" presStyleCnt="11"/>
      <dgm:spPr/>
    </dgm:pt>
    <dgm:pt modelId="{30F38CA2-B03E-401B-B877-BA822FFC590A}" type="pres">
      <dgm:prSet presAssocID="{C4C5DBA3-C080-4B07-8B1B-72CB170CF2E5}" presName="ParentText" presStyleLbl="revTx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8C483D1-0C80-4737-9A39-45B82328867F}" type="pres">
      <dgm:prSet presAssocID="{C4C5DBA3-C080-4B07-8B1B-72CB170CF2E5}" presName="Triangle" presStyleLbl="alignNode1" presStyleIdx="1" presStyleCnt="11"/>
      <dgm:spPr/>
    </dgm:pt>
    <dgm:pt modelId="{53369D0C-6386-4C22-A557-AA11D237E06B}" type="pres">
      <dgm:prSet presAssocID="{66DF069D-559E-4410-B98B-B9B9406A2BDB}" presName="sibTrans" presStyleCnt="0"/>
      <dgm:spPr/>
    </dgm:pt>
    <dgm:pt modelId="{D5B9712F-3166-45BC-9F40-AABD773F1F72}" type="pres">
      <dgm:prSet presAssocID="{66DF069D-559E-4410-B98B-B9B9406A2BDB}" presName="space" presStyleCnt="0"/>
      <dgm:spPr/>
    </dgm:pt>
    <dgm:pt modelId="{55F4FEF5-3FD4-431A-B6C5-41C158F7A3C9}" type="pres">
      <dgm:prSet presAssocID="{8463EAED-691D-4866-A716-40FD4506B400}" presName="composite" presStyleCnt="0"/>
      <dgm:spPr/>
    </dgm:pt>
    <dgm:pt modelId="{6AFA6D6E-C70C-4697-BD9A-E90BDB9DD7C6}" type="pres">
      <dgm:prSet presAssocID="{8463EAED-691D-4866-A716-40FD4506B400}" presName="LShape" presStyleLbl="alignNode1" presStyleIdx="2" presStyleCnt="11"/>
      <dgm:spPr/>
    </dgm:pt>
    <dgm:pt modelId="{A8A37858-F605-405A-AE7C-B900C7CC3513}" type="pres">
      <dgm:prSet presAssocID="{8463EAED-691D-4866-A716-40FD4506B400}" presName="ParentText" presStyleLbl="revTx" presStyleIdx="1" presStyleCnt="6">
        <dgm:presLayoutVars>
          <dgm:chMax val="0"/>
          <dgm:chPref val="0"/>
          <dgm:bulletEnabled val="1"/>
        </dgm:presLayoutVars>
      </dgm:prSet>
      <dgm:spPr/>
    </dgm:pt>
    <dgm:pt modelId="{87573122-C932-486C-9C1D-84A1776C8831}" type="pres">
      <dgm:prSet presAssocID="{8463EAED-691D-4866-A716-40FD4506B400}" presName="Triangle" presStyleLbl="alignNode1" presStyleIdx="3" presStyleCnt="11"/>
      <dgm:spPr/>
    </dgm:pt>
    <dgm:pt modelId="{314D37EC-4025-49B6-A49A-66846681CD0F}" type="pres">
      <dgm:prSet presAssocID="{21E6BB0A-33FE-4884-80D9-0E2942F4FFBD}" presName="sibTrans" presStyleCnt="0"/>
      <dgm:spPr/>
    </dgm:pt>
    <dgm:pt modelId="{032AF5F5-D328-4F48-BF78-80177874841A}" type="pres">
      <dgm:prSet presAssocID="{21E6BB0A-33FE-4884-80D9-0E2942F4FFBD}" presName="space" presStyleCnt="0"/>
      <dgm:spPr/>
    </dgm:pt>
    <dgm:pt modelId="{DE27C662-AE69-4FEA-9C98-0FB6AAC2C8CC}" type="pres">
      <dgm:prSet presAssocID="{D0ACADAA-A574-40D1-A1F8-773F649DDCB3}" presName="composite" presStyleCnt="0"/>
      <dgm:spPr/>
    </dgm:pt>
    <dgm:pt modelId="{C5DCBED2-4350-4294-9D34-CF10C41B65CA}" type="pres">
      <dgm:prSet presAssocID="{D0ACADAA-A574-40D1-A1F8-773F649DDCB3}" presName="LShape" presStyleLbl="alignNode1" presStyleIdx="4" presStyleCnt="11"/>
      <dgm:spPr/>
    </dgm:pt>
    <dgm:pt modelId="{C5023706-353C-4B4C-987C-1E31A8F77455}" type="pres">
      <dgm:prSet presAssocID="{D0ACADAA-A574-40D1-A1F8-773F649DDCB3}" presName="ParentText" presStyleLbl="revTx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3823FC2-CAF4-4BE9-91C2-8A9439940780}" type="pres">
      <dgm:prSet presAssocID="{D0ACADAA-A574-40D1-A1F8-773F649DDCB3}" presName="Triangle" presStyleLbl="alignNode1" presStyleIdx="5" presStyleCnt="11"/>
      <dgm:spPr/>
    </dgm:pt>
    <dgm:pt modelId="{81532F84-6433-4C12-9D2B-5BD733DAAEC6}" type="pres">
      <dgm:prSet presAssocID="{9A757F9E-E15F-4E4F-9C10-5FE99B1E6022}" presName="sibTrans" presStyleCnt="0"/>
      <dgm:spPr/>
    </dgm:pt>
    <dgm:pt modelId="{F96D3915-FFC4-4676-B7DC-698F39C9081D}" type="pres">
      <dgm:prSet presAssocID="{9A757F9E-E15F-4E4F-9C10-5FE99B1E6022}" presName="space" presStyleCnt="0"/>
      <dgm:spPr/>
    </dgm:pt>
    <dgm:pt modelId="{7811455D-E957-43C7-ABA6-3F29533266AA}" type="pres">
      <dgm:prSet presAssocID="{B43BCACD-6FFD-4715-BB83-400CC44D9294}" presName="composite" presStyleCnt="0"/>
      <dgm:spPr/>
    </dgm:pt>
    <dgm:pt modelId="{E5A1AC0F-0D07-4BD3-B294-B312F8C53B64}" type="pres">
      <dgm:prSet presAssocID="{B43BCACD-6FFD-4715-BB83-400CC44D9294}" presName="LShape" presStyleLbl="alignNode1" presStyleIdx="6" presStyleCnt="11"/>
      <dgm:spPr/>
    </dgm:pt>
    <dgm:pt modelId="{8C0BFAAD-E780-4C2F-81A9-0D12B283184A}" type="pres">
      <dgm:prSet presAssocID="{B43BCACD-6FFD-4715-BB83-400CC44D9294}" presName="ParentText" presStyleLbl="revTx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822197-4202-4631-A62A-458134A31FEB}" type="pres">
      <dgm:prSet presAssocID="{B43BCACD-6FFD-4715-BB83-400CC44D9294}" presName="Triangle" presStyleLbl="alignNode1" presStyleIdx="7" presStyleCnt="11"/>
      <dgm:spPr/>
    </dgm:pt>
    <dgm:pt modelId="{C4AAB98B-C18B-4847-88FA-CD36F045513E}" type="pres">
      <dgm:prSet presAssocID="{C06595F2-BE14-42B4-B27B-5AF356D50742}" presName="sibTrans" presStyleCnt="0"/>
      <dgm:spPr/>
    </dgm:pt>
    <dgm:pt modelId="{2D1A2071-5A8C-4CE1-BE43-835346D12DF6}" type="pres">
      <dgm:prSet presAssocID="{C06595F2-BE14-42B4-B27B-5AF356D50742}" presName="space" presStyleCnt="0"/>
      <dgm:spPr/>
    </dgm:pt>
    <dgm:pt modelId="{B2639DC2-C93B-4087-A269-BF62EF4661E7}" type="pres">
      <dgm:prSet presAssocID="{03DE7D9F-69ED-4DAF-B463-E0D2CF05B341}" presName="composite" presStyleCnt="0"/>
      <dgm:spPr/>
    </dgm:pt>
    <dgm:pt modelId="{CF75DC9A-0BE5-4DA5-8A93-DBDD9116D33E}" type="pres">
      <dgm:prSet presAssocID="{03DE7D9F-69ED-4DAF-B463-E0D2CF05B341}" presName="LShape" presStyleLbl="alignNode1" presStyleIdx="8" presStyleCnt="11"/>
      <dgm:spPr/>
    </dgm:pt>
    <dgm:pt modelId="{F621BBC0-3F43-4779-82DF-DFB607266DCE}" type="pres">
      <dgm:prSet presAssocID="{03DE7D9F-69ED-4DAF-B463-E0D2CF05B341}" presName="ParentText" presStyleLbl="revTx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5A0F77A-B40B-4D5B-AB58-E601AA390394}" type="pres">
      <dgm:prSet presAssocID="{03DE7D9F-69ED-4DAF-B463-E0D2CF05B341}" presName="Triangle" presStyleLbl="alignNode1" presStyleIdx="9" presStyleCnt="11"/>
      <dgm:spPr/>
    </dgm:pt>
    <dgm:pt modelId="{A4C96260-9562-463F-A671-6A13BF321D76}" type="pres">
      <dgm:prSet presAssocID="{A2562347-919D-4194-B7BE-C169F29A18A8}" presName="sibTrans" presStyleCnt="0"/>
      <dgm:spPr/>
    </dgm:pt>
    <dgm:pt modelId="{54B17652-1AAC-4394-832E-DD288578D613}" type="pres">
      <dgm:prSet presAssocID="{A2562347-919D-4194-B7BE-C169F29A18A8}" presName="space" presStyleCnt="0"/>
      <dgm:spPr/>
    </dgm:pt>
    <dgm:pt modelId="{A688F7F2-F940-4C01-BDB1-F7CBBEA0EAF7}" type="pres">
      <dgm:prSet presAssocID="{8A906C72-0549-4118-9BEC-551F44D480A7}" presName="composite" presStyleCnt="0"/>
      <dgm:spPr/>
    </dgm:pt>
    <dgm:pt modelId="{5CEE4DFE-9AC7-416A-8C34-F6D16E18317F}" type="pres">
      <dgm:prSet presAssocID="{8A906C72-0549-4118-9BEC-551F44D480A7}" presName="LShape" presStyleLbl="alignNode1" presStyleIdx="10" presStyleCnt="11"/>
      <dgm:spPr/>
    </dgm:pt>
    <dgm:pt modelId="{8ACD0AF4-951A-4A69-9519-C43ADB34DC92}" type="pres">
      <dgm:prSet presAssocID="{8A906C72-0549-4118-9BEC-551F44D480A7}" presName="ParentText" presStyleLbl="revTx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54B066E1-CBB5-47B6-8640-601BD6E25175}" srcId="{B3669DBA-CB84-4410-9C5F-4EB11530BC49}" destId="{03DE7D9F-69ED-4DAF-B463-E0D2CF05B341}" srcOrd="4" destOrd="0" parTransId="{6A13DC10-0BD3-43FA-8D88-CD1DDC2850C4}" sibTransId="{A2562347-919D-4194-B7BE-C169F29A18A8}"/>
    <dgm:cxn modelId="{8BCF1284-AE59-4EC9-81FA-4B6B1966693D}" srcId="{B3669DBA-CB84-4410-9C5F-4EB11530BC49}" destId="{B43BCACD-6FFD-4715-BB83-400CC44D9294}" srcOrd="3" destOrd="0" parTransId="{8F005E21-F4D4-4BCB-AE51-7A7F1DBFE93E}" sibTransId="{C06595F2-BE14-42B4-B27B-5AF356D50742}"/>
    <dgm:cxn modelId="{CDB4CACF-E9F8-4C2B-A3EA-02436C005742}" srcId="{B3669DBA-CB84-4410-9C5F-4EB11530BC49}" destId="{8A906C72-0549-4118-9BEC-551F44D480A7}" srcOrd="5" destOrd="0" parTransId="{FC909AC7-D222-4850-8092-608158A19DEE}" sibTransId="{D935A87B-4933-47B8-B8CB-7259BF7C7D02}"/>
    <dgm:cxn modelId="{77F0AA9D-3BA2-420A-B02C-1550E38DEA4A}" type="presOf" srcId="{03DE7D9F-69ED-4DAF-B463-E0D2CF05B341}" destId="{F621BBC0-3F43-4779-82DF-DFB607266DCE}" srcOrd="0" destOrd="0" presId="urn:microsoft.com/office/officeart/2009/3/layout/StepUpProcess"/>
    <dgm:cxn modelId="{C28C8AB9-D19E-4C01-94C3-31C11BFECD5C}" srcId="{B3669DBA-CB84-4410-9C5F-4EB11530BC49}" destId="{8463EAED-691D-4866-A716-40FD4506B400}" srcOrd="1" destOrd="0" parTransId="{D31EE23D-0959-4BA5-A62B-D81EAAE2F066}" sibTransId="{21E6BB0A-33FE-4884-80D9-0E2942F4FFBD}"/>
    <dgm:cxn modelId="{631B0DC2-033E-42D2-806F-9AAA6E997B71}" type="presOf" srcId="{D0ACADAA-A574-40D1-A1F8-773F649DDCB3}" destId="{C5023706-353C-4B4C-987C-1E31A8F77455}" srcOrd="0" destOrd="0" presId="urn:microsoft.com/office/officeart/2009/3/layout/StepUpProcess"/>
    <dgm:cxn modelId="{53D70533-A491-4842-89E3-23984AAFBDDF}" srcId="{B3669DBA-CB84-4410-9C5F-4EB11530BC49}" destId="{D0ACADAA-A574-40D1-A1F8-773F649DDCB3}" srcOrd="2" destOrd="0" parTransId="{AD60F8F9-A218-4A7D-B1CD-26304D16EE2F}" sibTransId="{9A757F9E-E15F-4E4F-9C10-5FE99B1E6022}"/>
    <dgm:cxn modelId="{52886DD4-720C-4CF5-9351-483A49398510}" type="presOf" srcId="{C4C5DBA3-C080-4B07-8B1B-72CB170CF2E5}" destId="{30F38CA2-B03E-401B-B877-BA822FFC590A}" srcOrd="0" destOrd="0" presId="urn:microsoft.com/office/officeart/2009/3/layout/StepUpProcess"/>
    <dgm:cxn modelId="{C095D2F4-12B2-4406-AB73-4606197D3CBC}" type="presOf" srcId="{B43BCACD-6FFD-4715-BB83-400CC44D9294}" destId="{8C0BFAAD-E780-4C2F-81A9-0D12B283184A}" srcOrd="0" destOrd="0" presId="urn:microsoft.com/office/officeart/2009/3/layout/StepUpProcess"/>
    <dgm:cxn modelId="{959F9287-EB95-4133-8B54-5DA3335F5749}" srcId="{B3669DBA-CB84-4410-9C5F-4EB11530BC49}" destId="{C4C5DBA3-C080-4B07-8B1B-72CB170CF2E5}" srcOrd="0" destOrd="0" parTransId="{FECCB30D-CF8D-412C-AB3C-D5C90A869203}" sibTransId="{66DF069D-559E-4410-B98B-B9B9406A2BDB}"/>
    <dgm:cxn modelId="{078FE44B-9742-43A2-BA36-D3D20E5477E5}" type="presOf" srcId="{8463EAED-691D-4866-A716-40FD4506B400}" destId="{A8A37858-F605-405A-AE7C-B900C7CC3513}" srcOrd="0" destOrd="0" presId="urn:microsoft.com/office/officeart/2009/3/layout/StepUpProcess"/>
    <dgm:cxn modelId="{7D3498B6-19EF-4068-9CE7-2B1C76E747C5}" type="presOf" srcId="{8A906C72-0549-4118-9BEC-551F44D480A7}" destId="{8ACD0AF4-951A-4A69-9519-C43ADB34DC92}" srcOrd="0" destOrd="0" presId="urn:microsoft.com/office/officeart/2009/3/layout/StepUpProcess"/>
    <dgm:cxn modelId="{61ADD7E3-2259-43C3-AFCC-ECDA43E80E5E}" type="presOf" srcId="{B3669DBA-CB84-4410-9C5F-4EB11530BC49}" destId="{A694A09F-700D-4B97-B996-89C6BD45EDF4}" srcOrd="0" destOrd="0" presId="urn:microsoft.com/office/officeart/2009/3/layout/StepUpProcess"/>
    <dgm:cxn modelId="{6D675A91-A93B-4D32-82E3-0FB7C6C9C0F4}" type="presParOf" srcId="{A694A09F-700D-4B97-B996-89C6BD45EDF4}" destId="{726ABC0F-0353-42CC-8B4C-4D70E8924D2E}" srcOrd="0" destOrd="0" presId="urn:microsoft.com/office/officeart/2009/3/layout/StepUpProcess"/>
    <dgm:cxn modelId="{D5999217-3CB2-428D-BF17-9B5E61652B1F}" type="presParOf" srcId="{726ABC0F-0353-42CC-8B4C-4D70E8924D2E}" destId="{7F94836A-9C85-463D-A549-AE9851EC8039}" srcOrd="0" destOrd="0" presId="urn:microsoft.com/office/officeart/2009/3/layout/StepUpProcess"/>
    <dgm:cxn modelId="{8C783D76-108F-480A-82AE-B0E5E2F9CFDD}" type="presParOf" srcId="{726ABC0F-0353-42CC-8B4C-4D70E8924D2E}" destId="{30F38CA2-B03E-401B-B877-BA822FFC590A}" srcOrd="1" destOrd="0" presId="urn:microsoft.com/office/officeart/2009/3/layout/StepUpProcess"/>
    <dgm:cxn modelId="{EDC6032A-EDF4-48E1-81D7-601BA88099EA}" type="presParOf" srcId="{726ABC0F-0353-42CC-8B4C-4D70E8924D2E}" destId="{78C483D1-0C80-4737-9A39-45B82328867F}" srcOrd="2" destOrd="0" presId="urn:microsoft.com/office/officeart/2009/3/layout/StepUpProcess"/>
    <dgm:cxn modelId="{7CF780E6-2CC4-47BD-B83D-9B8C73A1B2E4}" type="presParOf" srcId="{A694A09F-700D-4B97-B996-89C6BD45EDF4}" destId="{53369D0C-6386-4C22-A557-AA11D237E06B}" srcOrd="1" destOrd="0" presId="urn:microsoft.com/office/officeart/2009/3/layout/StepUpProcess"/>
    <dgm:cxn modelId="{88E0C81A-F4DE-4843-9EE7-2593CF54CEA0}" type="presParOf" srcId="{53369D0C-6386-4C22-A557-AA11D237E06B}" destId="{D5B9712F-3166-45BC-9F40-AABD773F1F72}" srcOrd="0" destOrd="0" presId="urn:microsoft.com/office/officeart/2009/3/layout/StepUpProcess"/>
    <dgm:cxn modelId="{E0A279A1-6CFF-48DA-BF06-7355BB63175E}" type="presParOf" srcId="{A694A09F-700D-4B97-B996-89C6BD45EDF4}" destId="{55F4FEF5-3FD4-431A-B6C5-41C158F7A3C9}" srcOrd="2" destOrd="0" presId="urn:microsoft.com/office/officeart/2009/3/layout/StepUpProcess"/>
    <dgm:cxn modelId="{7334CDC5-C055-46B5-B8C1-D2F918A70607}" type="presParOf" srcId="{55F4FEF5-3FD4-431A-B6C5-41C158F7A3C9}" destId="{6AFA6D6E-C70C-4697-BD9A-E90BDB9DD7C6}" srcOrd="0" destOrd="0" presId="urn:microsoft.com/office/officeart/2009/3/layout/StepUpProcess"/>
    <dgm:cxn modelId="{47B77729-B469-4FC3-9262-87EEB1EAC379}" type="presParOf" srcId="{55F4FEF5-3FD4-431A-B6C5-41C158F7A3C9}" destId="{A8A37858-F605-405A-AE7C-B900C7CC3513}" srcOrd="1" destOrd="0" presId="urn:microsoft.com/office/officeart/2009/3/layout/StepUpProcess"/>
    <dgm:cxn modelId="{23ECE393-3487-472E-9CB2-07D855B4BC9A}" type="presParOf" srcId="{55F4FEF5-3FD4-431A-B6C5-41C158F7A3C9}" destId="{87573122-C932-486C-9C1D-84A1776C8831}" srcOrd="2" destOrd="0" presId="urn:microsoft.com/office/officeart/2009/3/layout/StepUpProcess"/>
    <dgm:cxn modelId="{0206371D-7102-49EA-B58A-B11EAD2054AE}" type="presParOf" srcId="{A694A09F-700D-4B97-B996-89C6BD45EDF4}" destId="{314D37EC-4025-49B6-A49A-66846681CD0F}" srcOrd="3" destOrd="0" presId="urn:microsoft.com/office/officeart/2009/3/layout/StepUpProcess"/>
    <dgm:cxn modelId="{C881047E-5183-48ED-861C-9A4AFE077B83}" type="presParOf" srcId="{314D37EC-4025-49B6-A49A-66846681CD0F}" destId="{032AF5F5-D328-4F48-BF78-80177874841A}" srcOrd="0" destOrd="0" presId="urn:microsoft.com/office/officeart/2009/3/layout/StepUpProcess"/>
    <dgm:cxn modelId="{6FD72ACE-EEA1-41D6-A451-29FA3F84F4E4}" type="presParOf" srcId="{A694A09F-700D-4B97-B996-89C6BD45EDF4}" destId="{DE27C662-AE69-4FEA-9C98-0FB6AAC2C8CC}" srcOrd="4" destOrd="0" presId="urn:microsoft.com/office/officeart/2009/3/layout/StepUpProcess"/>
    <dgm:cxn modelId="{715B0AFF-3CFD-4CF7-8C67-14F22514D616}" type="presParOf" srcId="{DE27C662-AE69-4FEA-9C98-0FB6AAC2C8CC}" destId="{C5DCBED2-4350-4294-9D34-CF10C41B65CA}" srcOrd="0" destOrd="0" presId="urn:microsoft.com/office/officeart/2009/3/layout/StepUpProcess"/>
    <dgm:cxn modelId="{CAF57362-0588-4D29-91D0-7F536CCB652F}" type="presParOf" srcId="{DE27C662-AE69-4FEA-9C98-0FB6AAC2C8CC}" destId="{C5023706-353C-4B4C-987C-1E31A8F77455}" srcOrd="1" destOrd="0" presId="urn:microsoft.com/office/officeart/2009/3/layout/StepUpProcess"/>
    <dgm:cxn modelId="{AECF5FD8-7A60-49C5-8C05-6FCEC56992D8}" type="presParOf" srcId="{DE27C662-AE69-4FEA-9C98-0FB6AAC2C8CC}" destId="{C3823FC2-CAF4-4BE9-91C2-8A9439940780}" srcOrd="2" destOrd="0" presId="urn:microsoft.com/office/officeart/2009/3/layout/StepUpProcess"/>
    <dgm:cxn modelId="{EEA60CD4-1B07-4E6F-B613-D12469ED36BF}" type="presParOf" srcId="{A694A09F-700D-4B97-B996-89C6BD45EDF4}" destId="{81532F84-6433-4C12-9D2B-5BD733DAAEC6}" srcOrd="5" destOrd="0" presId="urn:microsoft.com/office/officeart/2009/3/layout/StepUpProcess"/>
    <dgm:cxn modelId="{61AD57E2-83F3-4501-8ADC-BB62335EDF3D}" type="presParOf" srcId="{81532F84-6433-4C12-9D2B-5BD733DAAEC6}" destId="{F96D3915-FFC4-4676-B7DC-698F39C9081D}" srcOrd="0" destOrd="0" presId="urn:microsoft.com/office/officeart/2009/3/layout/StepUpProcess"/>
    <dgm:cxn modelId="{3C67CC7D-A693-48E1-8D78-40522128FDA4}" type="presParOf" srcId="{A694A09F-700D-4B97-B996-89C6BD45EDF4}" destId="{7811455D-E957-43C7-ABA6-3F29533266AA}" srcOrd="6" destOrd="0" presId="urn:microsoft.com/office/officeart/2009/3/layout/StepUpProcess"/>
    <dgm:cxn modelId="{0E61A14C-DF19-4FCC-B21C-25DE915C110B}" type="presParOf" srcId="{7811455D-E957-43C7-ABA6-3F29533266AA}" destId="{E5A1AC0F-0D07-4BD3-B294-B312F8C53B64}" srcOrd="0" destOrd="0" presId="urn:microsoft.com/office/officeart/2009/3/layout/StepUpProcess"/>
    <dgm:cxn modelId="{F731E178-BFF2-4EDE-BC33-5EC60BB0ACD2}" type="presParOf" srcId="{7811455D-E957-43C7-ABA6-3F29533266AA}" destId="{8C0BFAAD-E780-4C2F-81A9-0D12B283184A}" srcOrd="1" destOrd="0" presId="urn:microsoft.com/office/officeart/2009/3/layout/StepUpProcess"/>
    <dgm:cxn modelId="{5C768C90-838B-47FF-87D5-705045E12EB3}" type="presParOf" srcId="{7811455D-E957-43C7-ABA6-3F29533266AA}" destId="{26822197-4202-4631-A62A-458134A31FEB}" srcOrd="2" destOrd="0" presId="urn:microsoft.com/office/officeart/2009/3/layout/StepUpProcess"/>
    <dgm:cxn modelId="{C32C8B60-5921-4B52-AE5A-6691B41B8C91}" type="presParOf" srcId="{A694A09F-700D-4B97-B996-89C6BD45EDF4}" destId="{C4AAB98B-C18B-4847-88FA-CD36F045513E}" srcOrd="7" destOrd="0" presId="urn:microsoft.com/office/officeart/2009/3/layout/StepUpProcess"/>
    <dgm:cxn modelId="{6EC2E92A-55F5-43DE-8F37-E59CAA25104B}" type="presParOf" srcId="{C4AAB98B-C18B-4847-88FA-CD36F045513E}" destId="{2D1A2071-5A8C-4CE1-BE43-835346D12DF6}" srcOrd="0" destOrd="0" presId="urn:microsoft.com/office/officeart/2009/3/layout/StepUpProcess"/>
    <dgm:cxn modelId="{2AB7320D-73B5-40EB-B931-1DA3E792CB38}" type="presParOf" srcId="{A694A09F-700D-4B97-B996-89C6BD45EDF4}" destId="{B2639DC2-C93B-4087-A269-BF62EF4661E7}" srcOrd="8" destOrd="0" presId="urn:microsoft.com/office/officeart/2009/3/layout/StepUpProcess"/>
    <dgm:cxn modelId="{B36E8621-3597-4133-BBF4-4B9AA2EF5035}" type="presParOf" srcId="{B2639DC2-C93B-4087-A269-BF62EF4661E7}" destId="{CF75DC9A-0BE5-4DA5-8A93-DBDD9116D33E}" srcOrd="0" destOrd="0" presId="urn:microsoft.com/office/officeart/2009/3/layout/StepUpProcess"/>
    <dgm:cxn modelId="{F980001F-2179-4D30-9B4B-0CA8037CB306}" type="presParOf" srcId="{B2639DC2-C93B-4087-A269-BF62EF4661E7}" destId="{F621BBC0-3F43-4779-82DF-DFB607266DCE}" srcOrd="1" destOrd="0" presId="urn:microsoft.com/office/officeart/2009/3/layout/StepUpProcess"/>
    <dgm:cxn modelId="{961B7EA0-1CA3-4716-9287-7A7C0274205C}" type="presParOf" srcId="{B2639DC2-C93B-4087-A269-BF62EF4661E7}" destId="{B5A0F77A-B40B-4D5B-AB58-E601AA390394}" srcOrd="2" destOrd="0" presId="urn:microsoft.com/office/officeart/2009/3/layout/StepUpProcess"/>
    <dgm:cxn modelId="{4B1179BB-DB1D-4AA3-A178-BC1A1AAD79C2}" type="presParOf" srcId="{A694A09F-700D-4B97-B996-89C6BD45EDF4}" destId="{A4C96260-9562-463F-A671-6A13BF321D76}" srcOrd="9" destOrd="0" presId="urn:microsoft.com/office/officeart/2009/3/layout/StepUpProcess"/>
    <dgm:cxn modelId="{3BA22DEC-F9E8-426E-A7F0-C58960C4AFD5}" type="presParOf" srcId="{A4C96260-9562-463F-A671-6A13BF321D76}" destId="{54B17652-1AAC-4394-832E-DD288578D613}" srcOrd="0" destOrd="0" presId="urn:microsoft.com/office/officeart/2009/3/layout/StepUpProcess"/>
    <dgm:cxn modelId="{DC900567-45D6-452D-AB2A-738F918843AB}" type="presParOf" srcId="{A694A09F-700D-4B97-B996-89C6BD45EDF4}" destId="{A688F7F2-F940-4C01-BDB1-F7CBBEA0EAF7}" srcOrd="10" destOrd="0" presId="urn:microsoft.com/office/officeart/2009/3/layout/StepUpProcess"/>
    <dgm:cxn modelId="{0E23A258-6EB5-42BD-892E-FE8248AD1997}" type="presParOf" srcId="{A688F7F2-F940-4C01-BDB1-F7CBBEA0EAF7}" destId="{5CEE4DFE-9AC7-416A-8C34-F6D16E18317F}" srcOrd="0" destOrd="0" presId="urn:microsoft.com/office/officeart/2009/3/layout/StepUpProcess"/>
    <dgm:cxn modelId="{B219871B-3222-4ECC-84C9-E5134F7F0C13}" type="presParOf" srcId="{A688F7F2-F940-4C01-BDB1-F7CBBEA0EAF7}" destId="{8ACD0AF4-951A-4A69-9519-C43ADB34DC92}" srcOrd="1" destOrd="0" presId="urn:microsoft.com/office/officeart/2009/3/layout/StepUpProcess"/>
  </dgm:cxnLst>
  <dgm:bg>
    <a:solidFill>
      <a:srgbClr val="0C0C0C">
        <a:alpha val="52000"/>
      </a:srgb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94836A-9C85-463D-A549-AE9851EC8039}">
      <dsp:nvSpPr>
        <dsp:cNvPr id="0" name=""/>
        <dsp:cNvSpPr/>
      </dsp:nvSpPr>
      <dsp:spPr>
        <a:xfrm rot="5400000">
          <a:off x="269195" y="3198341"/>
          <a:ext cx="798976" cy="13294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0F38CA2-B03E-401B-B877-BA822FFC590A}">
      <dsp:nvSpPr>
        <dsp:cNvPr id="0" name=""/>
        <dsp:cNvSpPr/>
      </dsp:nvSpPr>
      <dsp:spPr>
        <a:xfrm>
          <a:off x="135826" y="3595569"/>
          <a:ext cx="1200260" cy="10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FF0000"/>
              </a:solidFill>
            </a:rPr>
            <a:t>MRMS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/>
            <a:t>Zahtjev</a:t>
          </a:r>
          <a:r>
            <a:rPr lang="en-GB" sz="1600" kern="1200" dirty="0" smtClean="0"/>
            <a:t> za </a:t>
          </a:r>
          <a:r>
            <a:rPr lang="en-GB" sz="1600" kern="1200" dirty="0" err="1" smtClean="0"/>
            <a:t>odobrenjem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novog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standarda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zanimanja</a:t>
          </a:r>
          <a:endParaRPr lang="en-GB" sz="1600" kern="1200" dirty="0"/>
        </a:p>
      </dsp:txBody>
      <dsp:txXfrm>
        <a:off x="135826" y="3595569"/>
        <a:ext cx="1200260" cy="1052098"/>
      </dsp:txXfrm>
    </dsp:sp>
    <dsp:sp modelId="{78C483D1-0C80-4737-9A39-45B82328867F}">
      <dsp:nvSpPr>
        <dsp:cNvPr id="0" name=""/>
        <dsp:cNvSpPr/>
      </dsp:nvSpPr>
      <dsp:spPr>
        <a:xfrm>
          <a:off x="1109622" y="3100463"/>
          <a:ext cx="226464" cy="2264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-1080000"/>
                <a:satOff val="-3333"/>
                <a:lumOff val="843"/>
                <a:alphaOff val="0"/>
                <a:shade val="51000"/>
                <a:satMod val="130000"/>
              </a:schemeClr>
            </a:gs>
            <a:gs pos="80000">
              <a:schemeClr val="accent3">
                <a:hueOff val="-1080000"/>
                <a:satOff val="-3333"/>
                <a:lumOff val="843"/>
                <a:alphaOff val="0"/>
                <a:shade val="93000"/>
                <a:satMod val="130000"/>
              </a:schemeClr>
            </a:gs>
            <a:gs pos="100000">
              <a:schemeClr val="accent3">
                <a:hueOff val="-1080000"/>
                <a:satOff val="-3333"/>
                <a:lumOff val="84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1080000"/>
              <a:satOff val="-3333"/>
              <a:lumOff val="84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FA6D6E-C70C-4697-BD9A-E90BDB9DD7C6}">
      <dsp:nvSpPr>
        <dsp:cNvPr id="0" name=""/>
        <dsp:cNvSpPr/>
      </dsp:nvSpPr>
      <dsp:spPr>
        <a:xfrm rot="5400000">
          <a:off x="1738549" y="2834748"/>
          <a:ext cx="798976" cy="13294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-2160000"/>
                <a:satOff val="-6667"/>
                <a:lumOff val="1686"/>
                <a:alphaOff val="0"/>
                <a:shade val="51000"/>
                <a:satMod val="130000"/>
              </a:schemeClr>
            </a:gs>
            <a:gs pos="80000">
              <a:schemeClr val="accent3">
                <a:hueOff val="-2160000"/>
                <a:satOff val="-6667"/>
                <a:lumOff val="1686"/>
                <a:alphaOff val="0"/>
                <a:shade val="93000"/>
                <a:satMod val="130000"/>
              </a:schemeClr>
            </a:gs>
            <a:gs pos="100000">
              <a:schemeClr val="accent3">
                <a:hueOff val="-2160000"/>
                <a:satOff val="-6667"/>
                <a:lumOff val="1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2160000"/>
              <a:satOff val="-6667"/>
              <a:lumOff val="1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8A37858-F605-405A-AE7C-B900C7CC3513}">
      <dsp:nvSpPr>
        <dsp:cNvPr id="0" name=""/>
        <dsp:cNvSpPr/>
      </dsp:nvSpPr>
      <dsp:spPr>
        <a:xfrm>
          <a:off x="1605180" y="3231976"/>
          <a:ext cx="1200260" cy="10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FF0000"/>
              </a:solidFill>
            </a:rPr>
            <a:t>MRMS </a:t>
          </a:r>
          <a:r>
            <a:rPr lang="en-GB" sz="1600" kern="1200" dirty="0" smtClean="0"/>
            <a:t>– </a:t>
          </a:r>
          <a:r>
            <a:rPr lang="en-GB" sz="1600" kern="1200" dirty="0" err="1" smtClean="0"/>
            <a:t>zaprimanje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i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administrativna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kontrola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dokumenata</a:t>
          </a:r>
          <a:endParaRPr lang="en-GB" sz="1600" kern="1200" dirty="0"/>
        </a:p>
      </dsp:txBody>
      <dsp:txXfrm>
        <a:off x="1605180" y="3231976"/>
        <a:ext cx="1200260" cy="1052098"/>
      </dsp:txXfrm>
    </dsp:sp>
    <dsp:sp modelId="{87573122-C932-486C-9C1D-84A1776C8831}">
      <dsp:nvSpPr>
        <dsp:cNvPr id="0" name=""/>
        <dsp:cNvSpPr/>
      </dsp:nvSpPr>
      <dsp:spPr>
        <a:xfrm>
          <a:off x="2578976" y="2736870"/>
          <a:ext cx="226464" cy="2264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-3240000"/>
                <a:satOff val="-10000"/>
                <a:lumOff val="2529"/>
                <a:alphaOff val="0"/>
                <a:shade val="51000"/>
                <a:satMod val="130000"/>
              </a:schemeClr>
            </a:gs>
            <a:gs pos="80000">
              <a:schemeClr val="accent3">
                <a:hueOff val="-3240000"/>
                <a:satOff val="-10000"/>
                <a:lumOff val="2529"/>
                <a:alphaOff val="0"/>
                <a:shade val="93000"/>
                <a:satMod val="130000"/>
              </a:schemeClr>
            </a:gs>
            <a:gs pos="100000">
              <a:schemeClr val="accent3">
                <a:hueOff val="-3240000"/>
                <a:satOff val="-10000"/>
                <a:lumOff val="252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3240000"/>
              <a:satOff val="-10000"/>
              <a:lumOff val="25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DCBED2-4350-4294-9D34-CF10C41B65CA}">
      <dsp:nvSpPr>
        <dsp:cNvPr id="0" name=""/>
        <dsp:cNvSpPr/>
      </dsp:nvSpPr>
      <dsp:spPr>
        <a:xfrm rot="5400000">
          <a:off x="3207902" y="2471155"/>
          <a:ext cx="798976" cy="13294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-4320000"/>
                <a:satOff val="-13334"/>
                <a:lumOff val="3372"/>
                <a:alphaOff val="0"/>
                <a:shade val="51000"/>
                <a:satMod val="130000"/>
              </a:schemeClr>
            </a:gs>
            <a:gs pos="80000">
              <a:schemeClr val="accent3">
                <a:hueOff val="-4320000"/>
                <a:satOff val="-13334"/>
                <a:lumOff val="3372"/>
                <a:alphaOff val="0"/>
                <a:shade val="93000"/>
                <a:satMod val="130000"/>
              </a:schemeClr>
            </a:gs>
            <a:gs pos="100000">
              <a:schemeClr val="accent3">
                <a:hueOff val="-4320000"/>
                <a:satOff val="-13334"/>
                <a:lumOff val="337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4320000"/>
              <a:satOff val="-13334"/>
              <a:lumOff val="337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5023706-353C-4B4C-987C-1E31A8F77455}">
      <dsp:nvSpPr>
        <dsp:cNvPr id="0" name=""/>
        <dsp:cNvSpPr/>
      </dsp:nvSpPr>
      <dsp:spPr>
        <a:xfrm>
          <a:off x="3074533" y="2868383"/>
          <a:ext cx="1200260" cy="10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err="1" smtClean="0">
              <a:solidFill>
                <a:srgbClr val="FF0000"/>
              </a:solidFill>
            </a:rPr>
            <a:t>HZZ</a:t>
          </a:r>
          <a:r>
            <a:rPr lang="en-GB" sz="1600" kern="1200" dirty="0" smtClean="0"/>
            <a:t> – </a:t>
          </a:r>
          <a:r>
            <a:rPr lang="en-GB" sz="1600" kern="1200" dirty="0" err="1" smtClean="0"/>
            <a:t>priprema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opisa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kompetencija</a:t>
          </a:r>
          <a:r>
            <a:rPr lang="en-GB" sz="1600" kern="1200" dirty="0" smtClean="0"/>
            <a:t> za </a:t>
          </a:r>
          <a:r>
            <a:rPr lang="en-GB" sz="1600" kern="1200" dirty="0" err="1" smtClean="0"/>
            <a:t>navedena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zanimanja</a:t>
          </a:r>
          <a:endParaRPr lang="en-GB" sz="1600" kern="1200" dirty="0"/>
        </a:p>
      </dsp:txBody>
      <dsp:txXfrm>
        <a:off x="3074533" y="2868383"/>
        <a:ext cx="1200260" cy="1052098"/>
      </dsp:txXfrm>
    </dsp:sp>
    <dsp:sp modelId="{C3823FC2-CAF4-4BE9-91C2-8A9439940780}">
      <dsp:nvSpPr>
        <dsp:cNvPr id="0" name=""/>
        <dsp:cNvSpPr/>
      </dsp:nvSpPr>
      <dsp:spPr>
        <a:xfrm>
          <a:off x="4048330" y="2373277"/>
          <a:ext cx="226464" cy="2264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-5400000"/>
                <a:satOff val="-16667"/>
                <a:lumOff val="4215"/>
                <a:alphaOff val="0"/>
                <a:shade val="51000"/>
                <a:satMod val="130000"/>
              </a:schemeClr>
            </a:gs>
            <a:gs pos="80000">
              <a:schemeClr val="accent3">
                <a:hueOff val="-5400000"/>
                <a:satOff val="-16667"/>
                <a:lumOff val="4215"/>
                <a:alphaOff val="0"/>
                <a:shade val="93000"/>
                <a:satMod val="130000"/>
              </a:schemeClr>
            </a:gs>
            <a:gs pos="100000">
              <a:schemeClr val="accent3">
                <a:hueOff val="-5400000"/>
                <a:satOff val="-16667"/>
                <a:lumOff val="42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5400000"/>
              <a:satOff val="-16667"/>
              <a:lumOff val="42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A1AC0F-0D07-4BD3-B294-B312F8C53B64}">
      <dsp:nvSpPr>
        <dsp:cNvPr id="0" name=""/>
        <dsp:cNvSpPr/>
      </dsp:nvSpPr>
      <dsp:spPr>
        <a:xfrm rot="5400000">
          <a:off x="4677256" y="2107562"/>
          <a:ext cx="798976" cy="13294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-6480000"/>
                <a:satOff val="-20000"/>
                <a:lumOff val="5059"/>
                <a:alphaOff val="0"/>
                <a:shade val="51000"/>
                <a:satMod val="130000"/>
              </a:schemeClr>
            </a:gs>
            <a:gs pos="80000">
              <a:schemeClr val="accent3">
                <a:hueOff val="-6480000"/>
                <a:satOff val="-20000"/>
                <a:lumOff val="5059"/>
                <a:alphaOff val="0"/>
                <a:shade val="93000"/>
                <a:satMod val="130000"/>
              </a:schemeClr>
            </a:gs>
            <a:gs pos="100000">
              <a:schemeClr val="accent3">
                <a:hueOff val="-6480000"/>
                <a:satOff val="-20000"/>
                <a:lumOff val="505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6480000"/>
              <a:satOff val="-20000"/>
              <a:lumOff val="50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C0BFAAD-E780-4C2F-81A9-0D12B283184A}">
      <dsp:nvSpPr>
        <dsp:cNvPr id="0" name=""/>
        <dsp:cNvSpPr/>
      </dsp:nvSpPr>
      <dsp:spPr>
        <a:xfrm>
          <a:off x="4543887" y="2504790"/>
          <a:ext cx="1200260" cy="10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err="1" smtClean="0">
              <a:solidFill>
                <a:srgbClr val="FF0000"/>
              </a:solidFill>
            </a:rPr>
            <a:t>HGK</a:t>
          </a:r>
          <a:r>
            <a:rPr lang="en-GB" sz="1600" b="1" kern="1200" dirty="0" smtClean="0">
              <a:solidFill>
                <a:srgbClr val="FF0000"/>
              </a:solidFill>
            </a:rPr>
            <a:t>, </a:t>
          </a:r>
          <a:r>
            <a:rPr lang="en-GB" sz="1600" b="1" kern="1200" dirty="0" err="1" smtClean="0">
              <a:solidFill>
                <a:srgbClr val="FF0000"/>
              </a:solidFill>
            </a:rPr>
            <a:t>HOK</a:t>
          </a:r>
          <a:r>
            <a:rPr lang="en-GB" sz="1600" b="1" kern="1200" dirty="0" smtClean="0">
              <a:solidFill>
                <a:srgbClr val="FF0000"/>
              </a:solidFill>
            </a:rPr>
            <a:t>, </a:t>
          </a:r>
          <a:r>
            <a:rPr lang="en-GB" sz="1600" b="1" kern="1200" dirty="0" err="1" smtClean="0">
              <a:solidFill>
                <a:srgbClr val="FF0000"/>
              </a:solidFill>
            </a:rPr>
            <a:t>HUP</a:t>
          </a:r>
          <a:r>
            <a:rPr lang="en-GB" sz="1600" b="1" kern="1200" dirty="0" smtClean="0">
              <a:solidFill>
                <a:srgbClr val="FF0000"/>
              </a:solidFill>
            </a:rPr>
            <a:t> </a:t>
          </a:r>
          <a:r>
            <a:rPr lang="en-GB" sz="1600" kern="1200" dirty="0" smtClean="0"/>
            <a:t>– </a:t>
          </a:r>
          <a:r>
            <a:rPr lang="en-GB" sz="1600" kern="1200" dirty="0" err="1" smtClean="0"/>
            <a:t>stručna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skupina</a:t>
          </a:r>
          <a:r>
            <a:rPr lang="en-GB" sz="1600" kern="1200" dirty="0" smtClean="0"/>
            <a:t> za </a:t>
          </a:r>
          <a:r>
            <a:rPr lang="en-GB" sz="1600" kern="1200" dirty="0" err="1" smtClean="0"/>
            <a:t>verifikaciju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HZZ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kompetencija</a:t>
          </a:r>
          <a:r>
            <a:rPr lang="en-GB" sz="1600" kern="1200" dirty="0" smtClean="0"/>
            <a:t> </a:t>
          </a:r>
          <a:endParaRPr lang="en-GB" sz="1600" kern="1200" dirty="0"/>
        </a:p>
      </dsp:txBody>
      <dsp:txXfrm>
        <a:off x="4543887" y="2504790"/>
        <a:ext cx="1200260" cy="1052098"/>
      </dsp:txXfrm>
    </dsp:sp>
    <dsp:sp modelId="{26822197-4202-4631-A62A-458134A31FEB}">
      <dsp:nvSpPr>
        <dsp:cNvPr id="0" name=""/>
        <dsp:cNvSpPr/>
      </dsp:nvSpPr>
      <dsp:spPr>
        <a:xfrm>
          <a:off x="5517684" y="2009684"/>
          <a:ext cx="226464" cy="2264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-7560000"/>
                <a:satOff val="-23334"/>
                <a:lumOff val="5902"/>
                <a:alphaOff val="0"/>
                <a:shade val="51000"/>
                <a:satMod val="130000"/>
              </a:schemeClr>
            </a:gs>
            <a:gs pos="80000">
              <a:schemeClr val="accent3">
                <a:hueOff val="-7560000"/>
                <a:satOff val="-23334"/>
                <a:lumOff val="5902"/>
                <a:alphaOff val="0"/>
                <a:shade val="93000"/>
                <a:satMod val="130000"/>
              </a:schemeClr>
            </a:gs>
            <a:gs pos="100000">
              <a:schemeClr val="accent3">
                <a:hueOff val="-7560000"/>
                <a:satOff val="-23334"/>
                <a:lumOff val="5902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7560000"/>
              <a:satOff val="-23334"/>
              <a:lumOff val="590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75DC9A-0BE5-4DA5-8A93-DBDD9116D33E}">
      <dsp:nvSpPr>
        <dsp:cNvPr id="0" name=""/>
        <dsp:cNvSpPr/>
      </dsp:nvSpPr>
      <dsp:spPr>
        <a:xfrm rot="5400000">
          <a:off x="6146610" y="1743969"/>
          <a:ext cx="798976" cy="13294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-8640000"/>
                <a:satOff val="-26667"/>
                <a:lumOff val="6745"/>
                <a:alphaOff val="0"/>
                <a:shade val="51000"/>
                <a:satMod val="130000"/>
              </a:schemeClr>
            </a:gs>
            <a:gs pos="80000">
              <a:schemeClr val="accent3">
                <a:hueOff val="-8640000"/>
                <a:satOff val="-26667"/>
                <a:lumOff val="6745"/>
                <a:alphaOff val="0"/>
                <a:shade val="93000"/>
                <a:satMod val="130000"/>
              </a:schemeClr>
            </a:gs>
            <a:gs pos="100000">
              <a:schemeClr val="accent3">
                <a:hueOff val="-8640000"/>
                <a:satOff val="-26667"/>
                <a:lumOff val="674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8640000"/>
              <a:satOff val="-26667"/>
              <a:lumOff val="674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621BBC0-3F43-4779-82DF-DFB607266DCE}">
      <dsp:nvSpPr>
        <dsp:cNvPr id="0" name=""/>
        <dsp:cNvSpPr/>
      </dsp:nvSpPr>
      <dsp:spPr>
        <a:xfrm>
          <a:off x="6013241" y="2141197"/>
          <a:ext cx="1200260" cy="10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err="1" smtClean="0">
              <a:solidFill>
                <a:srgbClr val="FF0000"/>
              </a:solidFill>
            </a:rPr>
            <a:t>SEKTORSKO</a:t>
          </a:r>
          <a:r>
            <a:rPr lang="en-GB" sz="1600" b="1" kern="1200" dirty="0" smtClean="0">
              <a:solidFill>
                <a:srgbClr val="FF0000"/>
              </a:solidFill>
            </a:rPr>
            <a:t> </a:t>
          </a:r>
          <a:r>
            <a:rPr lang="en-GB" sz="1600" b="1" kern="1200" dirty="0" err="1" smtClean="0">
              <a:solidFill>
                <a:srgbClr val="FF0000"/>
              </a:solidFill>
            </a:rPr>
            <a:t>VIJEĆE</a:t>
          </a:r>
          <a:endParaRPr lang="en-GB" sz="1600" b="1" kern="1200" dirty="0" smtClean="0">
            <a:solidFill>
              <a:srgbClr val="FF0000"/>
            </a:solidFill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err="1" smtClean="0"/>
            <a:t>Odluka</a:t>
          </a:r>
          <a:r>
            <a:rPr lang="en-GB" sz="1600" kern="1200" dirty="0" smtClean="0"/>
            <a:t> o </a:t>
          </a:r>
          <a:r>
            <a:rPr lang="en-GB" sz="1600" kern="1200" dirty="0" err="1" smtClean="0"/>
            <a:t>odobrenju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upisa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standarda</a:t>
          </a:r>
          <a:r>
            <a:rPr lang="en-GB" sz="1600" kern="1200" dirty="0" smtClean="0"/>
            <a:t> u </a:t>
          </a:r>
          <a:r>
            <a:rPr lang="en-GB" sz="1600" kern="1200" dirty="0" err="1" smtClean="0"/>
            <a:t>podregistar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SZ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na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temelju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dokumentacije</a:t>
          </a:r>
          <a:endParaRPr lang="en-GB" sz="1600" kern="1200" dirty="0"/>
        </a:p>
      </dsp:txBody>
      <dsp:txXfrm>
        <a:off x="6013241" y="2141197"/>
        <a:ext cx="1200260" cy="1052098"/>
      </dsp:txXfrm>
    </dsp:sp>
    <dsp:sp modelId="{B5A0F77A-B40B-4D5B-AB58-E601AA390394}">
      <dsp:nvSpPr>
        <dsp:cNvPr id="0" name=""/>
        <dsp:cNvSpPr/>
      </dsp:nvSpPr>
      <dsp:spPr>
        <a:xfrm>
          <a:off x="6987037" y="1646091"/>
          <a:ext cx="226464" cy="226464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3">
                <a:hueOff val="-9720000"/>
                <a:satOff val="-30001"/>
                <a:lumOff val="7588"/>
                <a:alphaOff val="0"/>
                <a:shade val="51000"/>
                <a:satMod val="130000"/>
              </a:schemeClr>
            </a:gs>
            <a:gs pos="80000">
              <a:schemeClr val="accent3">
                <a:hueOff val="-9720000"/>
                <a:satOff val="-30001"/>
                <a:lumOff val="7588"/>
                <a:alphaOff val="0"/>
                <a:shade val="93000"/>
                <a:satMod val="130000"/>
              </a:schemeClr>
            </a:gs>
            <a:gs pos="100000">
              <a:schemeClr val="accent3">
                <a:hueOff val="-9720000"/>
                <a:satOff val="-30001"/>
                <a:lumOff val="758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9720000"/>
              <a:satOff val="-30001"/>
              <a:lumOff val="758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CEE4DFE-9AC7-416A-8C34-F6D16E18317F}">
      <dsp:nvSpPr>
        <dsp:cNvPr id="0" name=""/>
        <dsp:cNvSpPr/>
      </dsp:nvSpPr>
      <dsp:spPr>
        <a:xfrm rot="5400000">
          <a:off x="7615963" y="1380376"/>
          <a:ext cx="798976" cy="1329478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3">
                <a:hueOff val="-10800000"/>
                <a:satOff val="-33334"/>
                <a:lumOff val="8431"/>
                <a:alphaOff val="0"/>
                <a:shade val="51000"/>
                <a:satMod val="130000"/>
              </a:schemeClr>
            </a:gs>
            <a:gs pos="80000">
              <a:schemeClr val="accent3">
                <a:hueOff val="-10800000"/>
                <a:satOff val="-33334"/>
                <a:lumOff val="8431"/>
                <a:alphaOff val="0"/>
                <a:shade val="93000"/>
                <a:satMod val="130000"/>
              </a:schemeClr>
            </a:gs>
            <a:gs pos="100000">
              <a:schemeClr val="accent3">
                <a:hueOff val="-10800000"/>
                <a:satOff val="-33334"/>
                <a:lumOff val="8431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-10800000"/>
              <a:satOff val="-33334"/>
              <a:lumOff val="84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CD0AF4-951A-4A69-9519-C43ADB34DC92}">
      <dsp:nvSpPr>
        <dsp:cNvPr id="0" name=""/>
        <dsp:cNvSpPr/>
      </dsp:nvSpPr>
      <dsp:spPr>
        <a:xfrm>
          <a:off x="7482594" y="1777604"/>
          <a:ext cx="1200260" cy="10520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rgbClr val="FF0000"/>
              </a:solidFill>
            </a:rPr>
            <a:t>MRMS </a:t>
          </a:r>
          <a:r>
            <a:rPr lang="en-GB" sz="1600" kern="1200" dirty="0" err="1" smtClean="0"/>
            <a:t>odobrava</a:t>
          </a:r>
          <a:r>
            <a:rPr lang="en-GB" sz="1600" kern="1200" dirty="0" smtClean="0"/>
            <a:t> </a:t>
          </a:r>
          <a:r>
            <a:rPr lang="en-GB" sz="1600" kern="1200" dirty="0" err="1" smtClean="0"/>
            <a:t>upis</a:t>
          </a:r>
          <a:r>
            <a:rPr lang="en-GB" sz="1600" kern="1200" dirty="0" smtClean="0"/>
            <a:t> u </a:t>
          </a:r>
          <a:r>
            <a:rPr lang="en-GB" sz="1600" kern="1200" dirty="0" err="1" smtClean="0"/>
            <a:t>podregistar</a:t>
          </a:r>
          <a:endParaRPr lang="en-GB" sz="1600" kern="1200" dirty="0" smtClean="0"/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7482594" y="1777604"/>
        <a:ext cx="1200260" cy="10520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3779838" y="188913"/>
            <a:ext cx="51768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0" indent="0" algn="ctr">
              <a:buFontTx/>
              <a:buNone/>
              <a:defRPr sz="2400" b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pPr eaLnBrk="0" hangingPunct="0">
              <a:spcBef>
                <a:spcPct val="20000"/>
              </a:spcBef>
              <a:buClr>
                <a:srgbClr val="CC3300"/>
              </a:buClr>
              <a:defRPr/>
            </a:pPr>
            <a:endParaRPr lang="en-US" sz="1600" kern="0" dirty="0">
              <a:solidFill>
                <a:schemeClr val="accent4">
                  <a:lumMod val="90000"/>
                </a:schemeClr>
              </a:solidFill>
              <a:cs typeface="+mn-cs"/>
            </a:endParaRPr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33800" y="2135188"/>
            <a:ext cx="5181600" cy="1901825"/>
          </a:xfrm>
        </p:spPr>
        <p:txBody>
          <a:bodyPr/>
          <a:lstStyle>
            <a:lvl1pPr>
              <a:defRPr sz="28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912" y="3140968"/>
            <a:ext cx="5176837" cy="1066800"/>
          </a:xfrm>
        </p:spPr>
        <p:txBody>
          <a:bodyPr/>
          <a:lstStyle>
            <a:lvl1pPr marL="0" indent="0" algn="ctr">
              <a:buFontTx/>
              <a:buNone/>
              <a:defRPr sz="2400" b="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643438" y="5949950"/>
            <a:ext cx="4343400" cy="744538"/>
          </a:xfrm>
        </p:spPr>
        <p:txBody>
          <a:bodyPr/>
          <a:lstStyle>
            <a:lvl1pPr algn="r">
              <a:defRPr sz="1800" b="1">
                <a:solidFill>
                  <a:srgbClr val="C00000"/>
                </a:solidFill>
                <a:latin typeface="+mj-lt"/>
              </a:defRPr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5650" y="228600"/>
            <a:ext cx="17335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228600"/>
            <a:ext cx="50482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6934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905000" y="1447800"/>
            <a:ext cx="6934200" cy="46482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</p:grpSp>
      <p:sp>
        <p:nvSpPr>
          <p:cNvPr id="10343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A97B6-379F-4B8B-B16F-4A2AB68EB78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8EAB02-25B7-4E16-9FBD-42DE1990018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46630-7A31-4B41-A3ED-AF2D84D6469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03A580-6F7B-4490-AE48-156CD8968E5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E586-B0F7-4624-901E-285B6FB067D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5210A2-3497-4477-86E5-B4F08D4FD64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40526-FD57-4093-80F4-A7760F3CE78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buClr>
                <a:srgbClr val="FF0000"/>
              </a:buClr>
              <a:buSzPct val="70000"/>
              <a:buFont typeface="Wingdings 3" pitchFamily="18" charset="2"/>
              <a:buChar char="u"/>
              <a:defRPr sz="2400">
                <a:latin typeface="+mj-lt"/>
              </a:defRPr>
            </a:lvl1pPr>
            <a:lvl2pPr>
              <a:lnSpc>
                <a:spcPct val="100000"/>
              </a:lnSpc>
              <a:buClr>
                <a:schemeClr val="tx1"/>
              </a:buClr>
              <a:buFont typeface="Arial Rounded MT Bold" pitchFamily="34" charset="0"/>
              <a:buChar char="•"/>
              <a:defRPr sz="2000">
                <a:solidFill>
                  <a:schemeClr val="accent4"/>
                </a:solidFill>
                <a:latin typeface="+mj-lt"/>
              </a:defRPr>
            </a:lvl2pPr>
            <a:lvl3pPr>
              <a:lnSpc>
                <a:spcPct val="150000"/>
              </a:lnSpc>
              <a:defRPr sz="2000"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747EF-8256-420A-AF4F-2702D2B8A85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4FD53-5047-496B-9441-9EF697894F6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F1679-6948-4AA5-86D8-28D68575684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FB38D-F61D-4DE7-BE70-17F5F6FD41BB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447800"/>
            <a:ext cx="33909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6934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447800"/>
            <a:ext cx="6934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fld id="{49E9EB34-EE48-431E-BD2C-FD4CA5639F4E}" type="datetimeFigureOut">
              <a:rPr lang="en-GB" smtClean="0"/>
              <a:t>10/02/2013</a:t>
            </a:fld>
            <a:endParaRPr lang="en-GB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95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GB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E96E5709-EEF1-40B9-A431-88C8A44582D3}" type="slidenum">
              <a:rPr lang="en-GB" smtClean="0"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Arial Rounded MT Bold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Arial Rounded MT Bold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Arial Rounded MT Bold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Arial Rounded MT Bold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Arial Rounded MT Bold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Arial Rounded MT Bold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Arial Rounded MT Bold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CC3300"/>
          </a:solidFill>
          <a:latin typeface="Arial Rounded MT Bold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33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240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0240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0240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0240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  <p:sp>
          <p:nvSpPr>
            <p:cNvPr id="10240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hr-HR" sz="2400">
                <a:latin typeface="Times New Roman" pitchFamily="18" charset="0"/>
              </a:endParaRPr>
            </a:p>
          </p:txBody>
        </p:sp>
      </p:grpSp>
      <p:sp>
        <p:nvSpPr>
          <p:cNvPr id="2051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 smtClean="0"/>
          </a:p>
        </p:txBody>
      </p:sp>
      <p:sp>
        <p:nvSpPr>
          <p:cNvPr id="1024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95828850-2B58-47D4-BED0-A01E8463AF05}" type="slidenum">
              <a:rPr lang="hr-HR"/>
              <a:pPr>
                <a:defRPr/>
              </a:pPr>
              <a:t>‹#›</a:t>
            </a:fld>
            <a:endParaRPr lang="hr-HR"/>
          </a:p>
        </p:txBody>
      </p:sp>
      <p:sp>
        <p:nvSpPr>
          <p:cNvPr id="2055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hr-HR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3800" y="2135188"/>
            <a:ext cx="5181600" cy="3094012"/>
          </a:xfrm>
        </p:spPr>
        <p:txBody>
          <a:bodyPr>
            <a:noAutofit/>
          </a:bodyPr>
          <a:lstStyle/>
          <a:p>
            <a:r>
              <a:rPr lang="en-GB" dirty="0" err="1" smtClean="0"/>
              <a:t>Vije</a:t>
            </a:r>
            <a:r>
              <a:rPr lang="hr-HR" dirty="0"/>
              <a:t>ć</a:t>
            </a:r>
            <a:r>
              <a:rPr lang="en-GB" dirty="0"/>
              <a:t>e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razvoj</a:t>
            </a:r>
            <a:r>
              <a:rPr lang="en-GB" dirty="0"/>
              <a:t> </a:t>
            </a:r>
            <a:r>
              <a:rPr lang="en-GB" dirty="0" err="1"/>
              <a:t>ljudskih</a:t>
            </a:r>
            <a:r>
              <a:rPr lang="en-GB" dirty="0"/>
              <a:t> </a:t>
            </a:r>
            <a:r>
              <a:rPr lang="en-GB" dirty="0" err="1"/>
              <a:t>potencijala</a:t>
            </a:r>
            <a:r>
              <a:rPr lang="en-GB" dirty="0"/>
              <a:t> </a:t>
            </a:r>
            <a:r>
              <a:rPr lang="en-GB" dirty="0" err="1"/>
              <a:t>i</a:t>
            </a:r>
            <a:r>
              <a:rPr lang="en-GB" dirty="0"/>
              <a:t> nova </a:t>
            </a:r>
            <a:r>
              <a:rPr lang="en-GB" dirty="0" err="1"/>
              <a:t>inicijativa</a:t>
            </a:r>
            <a:r>
              <a:rPr lang="en-GB" dirty="0"/>
              <a:t> </a:t>
            </a:r>
            <a:r>
              <a:rPr lang="en-GB" dirty="0" smtClean="0"/>
              <a:t>M</a:t>
            </a:r>
            <a:r>
              <a:rPr lang="hr-HR" dirty="0" smtClean="0"/>
              <a:t>RMS </a:t>
            </a:r>
            <a:r>
              <a:rPr lang="hr-HR" dirty="0"/>
              <a:t>- </a:t>
            </a:r>
            <a:r>
              <a:rPr lang="en-GB" dirty="0" err="1"/>
              <a:t>uvo</a:t>
            </a:r>
            <a:r>
              <a:rPr lang="hr-HR" dirty="0"/>
              <a:t>đ</a:t>
            </a:r>
            <a:r>
              <a:rPr lang="en-GB" dirty="0" err="1"/>
              <a:t>enje</a:t>
            </a:r>
            <a:r>
              <a:rPr lang="en-GB" dirty="0"/>
              <a:t> </a:t>
            </a:r>
            <a:r>
              <a:rPr lang="en-GB" dirty="0" err="1"/>
              <a:t>novih</a:t>
            </a:r>
            <a:r>
              <a:rPr lang="en-GB" dirty="0"/>
              <a:t> </a:t>
            </a:r>
            <a:r>
              <a:rPr lang="en-GB" dirty="0" err="1"/>
              <a:t>metoda</a:t>
            </a:r>
            <a:r>
              <a:rPr lang="en-GB" dirty="0"/>
              <a:t> </a:t>
            </a:r>
            <a:r>
              <a:rPr lang="en-GB" dirty="0" err="1"/>
              <a:t>za</a:t>
            </a:r>
            <a:r>
              <a:rPr lang="en-GB" dirty="0"/>
              <a:t> </a:t>
            </a:r>
            <a:r>
              <a:rPr lang="en-GB" dirty="0" err="1"/>
              <a:t>prikupljanje</a:t>
            </a:r>
            <a:r>
              <a:rPr lang="en-GB" dirty="0"/>
              <a:t> </a:t>
            </a:r>
            <a:r>
              <a:rPr lang="en-GB" dirty="0" err="1"/>
              <a:t>podataka</a:t>
            </a:r>
            <a:r>
              <a:rPr lang="en-GB" dirty="0"/>
              <a:t> </a:t>
            </a:r>
            <a:r>
              <a:rPr lang="en-GB" sz="3200" dirty="0"/>
              <a:t/>
            </a:r>
            <a:br>
              <a:rPr lang="en-GB" sz="3200" dirty="0"/>
            </a:b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5696" y="5445224"/>
            <a:ext cx="7049045" cy="1066800"/>
          </a:xfrm>
        </p:spPr>
        <p:txBody>
          <a:bodyPr/>
          <a:lstStyle/>
          <a:p>
            <a:endParaRPr lang="hr-HR" dirty="0" smtClean="0"/>
          </a:p>
          <a:p>
            <a:r>
              <a:rPr lang="en-GB" dirty="0" err="1" smtClean="0"/>
              <a:t>Sanja</a:t>
            </a:r>
            <a:r>
              <a:rPr lang="en-GB" dirty="0" smtClean="0"/>
              <a:t> </a:t>
            </a:r>
            <a:r>
              <a:rPr lang="en-GB" dirty="0" err="1" smtClean="0"/>
              <a:t>Crnkovi</a:t>
            </a:r>
            <a:r>
              <a:rPr lang="hr-HR" dirty="0" smtClean="0"/>
              <a:t>ć-</a:t>
            </a:r>
            <a:r>
              <a:rPr lang="en-GB" dirty="0" err="1" smtClean="0"/>
              <a:t>Pozai</a:t>
            </a:r>
            <a:r>
              <a:rPr lang="hr-HR" dirty="0" smtClean="0"/>
              <a:t>ć</a:t>
            </a:r>
          </a:p>
          <a:p>
            <a:r>
              <a:rPr lang="hr-HR" dirty="0" smtClean="0"/>
              <a:t>Ministarstvo rada i mirovinskog sustava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osigurati</a:t>
            </a:r>
            <a:r>
              <a:rPr lang="en-GB" dirty="0" smtClean="0"/>
              <a:t> </a:t>
            </a:r>
            <a:r>
              <a:rPr lang="en-GB" dirty="0" err="1" smtClean="0"/>
              <a:t>uspjeh</a:t>
            </a:r>
            <a:r>
              <a:rPr lang="en-GB" dirty="0" smtClean="0"/>
              <a:t> </a:t>
            </a:r>
            <a:r>
              <a:rPr lang="en-GB" dirty="0" err="1" smtClean="0"/>
              <a:t>takvog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ANALITIKA</a:t>
            </a:r>
            <a:r>
              <a:rPr lang="en-GB" dirty="0" smtClean="0"/>
              <a:t>, </a:t>
            </a:r>
            <a:r>
              <a:rPr lang="en-GB" dirty="0" err="1" smtClean="0"/>
              <a:t>ANALITIKA</a:t>
            </a:r>
            <a:r>
              <a:rPr lang="en-GB" dirty="0" smtClean="0"/>
              <a:t>, </a:t>
            </a:r>
            <a:r>
              <a:rPr lang="en-GB" dirty="0" err="1" smtClean="0"/>
              <a:t>ANALITIKA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Nema</a:t>
            </a:r>
            <a:r>
              <a:rPr lang="en-GB" dirty="0" smtClean="0"/>
              <a:t> </a:t>
            </a:r>
            <a:r>
              <a:rPr lang="en-GB" dirty="0" err="1" smtClean="0"/>
              <a:t>kraćeg</a:t>
            </a:r>
            <a:r>
              <a:rPr lang="en-GB" dirty="0" smtClean="0"/>
              <a:t> </a:t>
            </a:r>
            <a:r>
              <a:rPr lang="en-GB" dirty="0" err="1" smtClean="0"/>
              <a:t>ili</a:t>
            </a:r>
            <a:r>
              <a:rPr lang="en-GB" dirty="0" smtClean="0"/>
              <a:t> </a:t>
            </a:r>
            <a:r>
              <a:rPr lang="en-GB" dirty="0" err="1" smtClean="0"/>
              <a:t>jednostavnijeg</a:t>
            </a:r>
            <a:r>
              <a:rPr lang="en-GB" dirty="0" smtClean="0"/>
              <a:t> </a:t>
            </a:r>
            <a:r>
              <a:rPr lang="en-GB" dirty="0" err="1" smtClean="0"/>
              <a:t>puta</a:t>
            </a:r>
            <a:r>
              <a:rPr lang="en-GB" dirty="0" smtClean="0"/>
              <a:t>!</a:t>
            </a:r>
          </a:p>
          <a:p>
            <a:r>
              <a:rPr lang="en-GB" dirty="0" err="1" smtClean="0"/>
              <a:t>Imamo</a:t>
            </a:r>
            <a:r>
              <a:rPr lang="en-GB" dirty="0" smtClean="0"/>
              <a:t> li </a:t>
            </a:r>
            <a:r>
              <a:rPr lang="en-GB" dirty="0" err="1" smtClean="0"/>
              <a:t>dovoljno</a:t>
            </a:r>
            <a:r>
              <a:rPr lang="en-GB" dirty="0" smtClean="0"/>
              <a:t> </a:t>
            </a:r>
            <a:r>
              <a:rPr lang="en-GB" dirty="0" err="1" smtClean="0"/>
              <a:t>kompetencija</a:t>
            </a:r>
            <a:r>
              <a:rPr lang="en-GB" dirty="0" smtClean="0"/>
              <a:t> za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utemeljenog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analizi</a:t>
            </a:r>
            <a:r>
              <a:rPr lang="en-GB" dirty="0" smtClean="0"/>
              <a:t> </a:t>
            </a:r>
            <a:r>
              <a:rPr lang="en-GB" dirty="0" err="1" smtClean="0"/>
              <a:t>potreba</a:t>
            </a:r>
            <a:r>
              <a:rPr lang="en-GB" dirty="0"/>
              <a:t>?</a:t>
            </a: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111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Uloga</a:t>
            </a:r>
            <a:r>
              <a:rPr lang="en-GB" dirty="0" smtClean="0"/>
              <a:t> </a:t>
            </a:r>
            <a:r>
              <a:rPr lang="en-GB" dirty="0" err="1" smtClean="0"/>
              <a:t>Nacionalnog</a:t>
            </a:r>
            <a:r>
              <a:rPr lang="en-GB" dirty="0" smtClean="0"/>
              <a:t> </a:t>
            </a:r>
            <a:r>
              <a:rPr lang="en-GB" dirty="0" err="1" smtClean="0"/>
              <a:t>vijeća</a:t>
            </a:r>
            <a:r>
              <a:rPr lang="en-GB" dirty="0" smtClean="0"/>
              <a:t> za </a:t>
            </a:r>
            <a:r>
              <a:rPr lang="en-GB" dirty="0" err="1" smtClean="0"/>
              <a:t>ljudske</a:t>
            </a:r>
            <a:r>
              <a:rPr lang="en-GB" dirty="0" smtClean="0"/>
              <a:t> </a:t>
            </a:r>
            <a:r>
              <a:rPr lang="en-GB" dirty="0" err="1" smtClean="0"/>
              <a:t>potencijale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Dobro</a:t>
            </a:r>
            <a:r>
              <a:rPr lang="en-GB" dirty="0" smtClean="0"/>
              <a:t> </a:t>
            </a:r>
            <a:r>
              <a:rPr lang="en-GB" dirty="0" err="1" smtClean="0"/>
              <a:t>odabrana</a:t>
            </a:r>
            <a:r>
              <a:rPr lang="en-GB" dirty="0" smtClean="0"/>
              <a:t> </a:t>
            </a:r>
            <a:r>
              <a:rPr lang="en-GB" dirty="0" err="1" smtClean="0"/>
              <a:t>ravnoteža</a:t>
            </a:r>
            <a:r>
              <a:rPr lang="en-GB" dirty="0" smtClean="0"/>
              <a:t> </a:t>
            </a:r>
            <a:r>
              <a:rPr lang="en-GB" dirty="0" err="1" smtClean="0"/>
              <a:t>različitih</a:t>
            </a:r>
            <a:r>
              <a:rPr lang="en-GB" dirty="0" smtClean="0"/>
              <a:t> </a:t>
            </a:r>
            <a:r>
              <a:rPr lang="en-GB" dirty="0" err="1" smtClean="0"/>
              <a:t>interesa</a:t>
            </a:r>
            <a:r>
              <a:rPr lang="en-GB" dirty="0" smtClean="0"/>
              <a:t> u </a:t>
            </a:r>
            <a:r>
              <a:rPr lang="en-GB" dirty="0" err="1" smtClean="0"/>
              <a:t>sastavu</a:t>
            </a:r>
            <a:r>
              <a:rPr lang="en-GB" dirty="0" smtClean="0"/>
              <a:t> </a:t>
            </a:r>
            <a:r>
              <a:rPr lang="en-GB" dirty="0" err="1" smtClean="0"/>
              <a:t>Vijeća</a:t>
            </a:r>
            <a:endParaRPr lang="en-GB" dirty="0" smtClean="0"/>
          </a:p>
          <a:p>
            <a:r>
              <a:rPr lang="en-GB" dirty="0" err="1" smtClean="0"/>
              <a:t>Fokus</a:t>
            </a:r>
            <a:r>
              <a:rPr lang="en-GB" dirty="0" smtClean="0"/>
              <a:t> </a:t>
            </a:r>
            <a:r>
              <a:rPr lang="en-GB" dirty="0" err="1" smtClean="0"/>
              <a:t>interesa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:</a:t>
            </a:r>
          </a:p>
          <a:p>
            <a:pPr lvl="1"/>
            <a:r>
              <a:rPr lang="en-GB" dirty="0" smtClean="0"/>
              <a:t>Javne </a:t>
            </a:r>
            <a:r>
              <a:rPr lang="en-GB" dirty="0" err="1" smtClean="0"/>
              <a:t>politike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, </a:t>
            </a:r>
            <a:r>
              <a:rPr lang="en-GB" dirty="0" err="1" smtClean="0"/>
              <a:t>zapošljavanja</a:t>
            </a:r>
            <a:r>
              <a:rPr lang="en-GB" dirty="0" smtClean="0"/>
              <a:t>, </a:t>
            </a:r>
            <a:r>
              <a:rPr lang="en-GB" dirty="0" err="1" smtClean="0"/>
              <a:t>cjeloživotnog</a:t>
            </a:r>
            <a:r>
              <a:rPr lang="en-GB" dirty="0" smtClean="0"/>
              <a:t> </a:t>
            </a:r>
            <a:r>
              <a:rPr lang="en-GB" dirty="0" err="1" smtClean="0"/>
              <a:t>profesionalnog</a:t>
            </a:r>
            <a:r>
              <a:rPr lang="en-GB" dirty="0" smtClean="0"/>
              <a:t> </a:t>
            </a:r>
            <a:r>
              <a:rPr lang="en-GB" dirty="0" err="1" smtClean="0"/>
              <a:t>usmjeravanja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nacionalnog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regionalnog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endParaRPr lang="en-GB" dirty="0" smtClean="0"/>
          </a:p>
          <a:p>
            <a:pPr lvl="1"/>
            <a:r>
              <a:rPr lang="en-GB" dirty="0" smtClean="0"/>
              <a:t>Brine za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ljudskih</a:t>
            </a:r>
            <a:r>
              <a:rPr lang="en-GB" dirty="0" smtClean="0"/>
              <a:t> </a:t>
            </a:r>
            <a:r>
              <a:rPr lang="en-GB" dirty="0" err="1" smtClean="0"/>
              <a:t>potencijala</a:t>
            </a:r>
            <a:r>
              <a:rPr lang="en-GB" dirty="0" smtClean="0"/>
              <a:t> u </a:t>
            </a:r>
            <a:r>
              <a:rPr lang="en-GB" dirty="0" err="1" smtClean="0"/>
              <a:t>okviru</a:t>
            </a:r>
            <a:r>
              <a:rPr lang="en-GB" dirty="0" smtClean="0"/>
              <a:t> </a:t>
            </a:r>
            <a:r>
              <a:rPr lang="en-GB" dirty="0" err="1" smtClean="0"/>
              <a:t>strategije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RH</a:t>
            </a:r>
          </a:p>
          <a:p>
            <a:pPr lvl="1"/>
            <a:r>
              <a:rPr lang="en-GB" dirty="0" err="1" smtClean="0"/>
              <a:t>Ukazuje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potrebu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prati</a:t>
            </a:r>
            <a:r>
              <a:rPr lang="en-GB" dirty="0" smtClean="0"/>
              <a:t> </a:t>
            </a:r>
            <a:r>
              <a:rPr lang="en-GB" dirty="0" err="1" smtClean="0"/>
              <a:t>stupanj</a:t>
            </a:r>
            <a:r>
              <a:rPr lang="en-GB" dirty="0" smtClean="0"/>
              <a:t> </a:t>
            </a:r>
            <a:r>
              <a:rPr lang="en-GB" dirty="0" err="1" smtClean="0"/>
              <a:t>integriranosti</a:t>
            </a:r>
            <a:r>
              <a:rPr lang="en-GB" dirty="0" smtClean="0"/>
              <a:t> </a:t>
            </a:r>
            <a:r>
              <a:rPr lang="en-GB" dirty="0" err="1" smtClean="0"/>
              <a:t>politika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, </a:t>
            </a:r>
            <a:r>
              <a:rPr lang="en-GB" dirty="0" err="1" smtClean="0"/>
              <a:t>zapošljavanja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regionalnog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endParaRPr lang="en-GB" dirty="0" smtClean="0"/>
          </a:p>
          <a:p>
            <a:pPr lvl="1"/>
            <a:r>
              <a:rPr lang="en-GB" dirty="0" err="1" smtClean="0"/>
              <a:t>Prati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vrednuje</a:t>
            </a:r>
            <a:r>
              <a:rPr lang="en-GB" dirty="0" smtClean="0"/>
              <a:t> </a:t>
            </a:r>
            <a:r>
              <a:rPr lang="en-GB" dirty="0" err="1" smtClean="0"/>
              <a:t>učinke</a:t>
            </a:r>
            <a:r>
              <a:rPr lang="en-GB" dirty="0" smtClean="0"/>
              <a:t> </a:t>
            </a:r>
            <a:r>
              <a:rPr lang="en-GB" dirty="0" err="1" smtClean="0"/>
              <a:t>HKO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prilagođavanje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potrebama</a:t>
            </a:r>
            <a:r>
              <a:rPr lang="en-GB" dirty="0" smtClean="0"/>
              <a:t> </a:t>
            </a:r>
            <a:r>
              <a:rPr lang="en-GB" dirty="0" err="1" smtClean="0"/>
              <a:t>društva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tržišta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endParaRPr lang="en-GB" dirty="0" smtClean="0"/>
          </a:p>
          <a:p>
            <a:pPr lvl="1"/>
            <a:r>
              <a:rPr lang="en-GB" dirty="0" err="1" smtClean="0"/>
              <a:t>Prati</a:t>
            </a:r>
            <a:r>
              <a:rPr lang="en-GB" dirty="0" smtClean="0"/>
              <a:t> rad </a:t>
            </a:r>
            <a:r>
              <a:rPr lang="en-GB" dirty="0" err="1" smtClean="0"/>
              <a:t>sektorskih</a:t>
            </a:r>
            <a:r>
              <a:rPr lang="en-GB" dirty="0" smtClean="0"/>
              <a:t> </a:t>
            </a:r>
            <a:r>
              <a:rPr lang="en-GB" dirty="0" err="1" smtClean="0"/>
              <a:t>vijeća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dalje</a:t>
            </a:r>
            <a:r>
              <a:rPr lang="en-GB" dirty="0" smtClean="0"/>
              <a:t> </a:t>
            </a:r>
            <a:r>
              <a:rPr lang="en-GB" dirty="0" err="1" smtClean="0"/>
              <a:t>preporuke</a:t>
            </a:r>
            <a:r>
              <a:rPr lang="en-GB" dirty="0" smtClean="0"/>
              <a:t> za </a:t>
            </a:r>
            <a:r>
              <a:rPr lang="en-GB" dirty="0" err="1" smtClean="0"/>
              <a:t>poboljšanja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5037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Nastavak</a:t>
            </a: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Daje</a:t>
            </a:r>
            <a:r>
              <a:rPr lang="en-GB" dirty="0" smtClean="0"/>
              <a:t> </a:t>
            </a:r>
            <a:r>
              <a:rPr lang="en-GB" dirty="0" err="1" smtClean="0"/>
              <a:t>nadležnim</a:t>
            </a:r>
            <a:r>
              <a:rPr lang="en-GB" dirty="0" smtClean="0"/>
              <a:t> </a:t>
            </a:r>
            <a:r>
              <a:rPr lang="en-GB" dirty="0" err="1" smtClean="0"/>
              <a:t>ministrima</a:t>
            </a:r>
            <a:r>
              <a:rPr lang="en-GB" dirty="0" smtClean="0"/>
              <a:t> </a:t>
            </a:r>
            <a:r>
              <a:rPr lang="en-GB" dirty="0" err="1" smtClean="0"/>
              <a:t>preporuke</a:t>
            </a:r>
            <a:r>
              <a:rPr lang="en-GB" dirty="0" smtClean="0"/>
              <a:t> </a:t>
            </a:r>
            <a:r>
              <a:rPr lang="en-GB" dirty="0" err="1" smtClean="0"/>
              <a:t>oko</a:t>
            </a:r>
            <a:r>
              <a:rPr lang="en-GB" dirty="0" smtClean="0"/>
              <a:t> </a:t>
            </a:r>
            <a:r>
              <a:rPr lang="en-GB" dirty="0" err="1" smtClean="0"/>
              <a:t>upisne</a:t>
            </a:r>
            <a:r>
              <a:rPr lang="en-GB" dirty="0" smtClean="0"/>
              <a:t> </a:t>
            </a:r>
            <a:r>
              <a:rPr lang="en-GB" dirty="0" err="1" smtClean="0"/>
              <a:t>politike</a:t>
            </a:r>
            <a:r>
              <a:rPr lang="en-GB" dirty="0" smtClean="0"/>
              <a:t>, </a:t>
            </a:r>
            <a:r>
              <a:rPr lang="en-GB" dirty="0" err="1" smtClean="0"/>
              <a:t>upisne</a:t>
            </a:r>
            <a:r>
              <a:rPr lang="en-GB" dirty="0" smtClean="0"/>
              <a:t> </a:t>
            </a:r>
            <a:r>
              <a:rPr lang="en-GB" dirty="0" err="1" smtClean="0"/>
              <a:t>kvote</a:t>
            </a:r>
            <a:r>
              <a:rPr lang="en-GB" dirty="0" smtClean="0"/>
              <a:t>, </a:t>
            </a:r>
            <a:r>
              <a:rPr lang="en-GB" dirty="0" err="1" smtClean="0"/>
              <a:t>financiranje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javnih</a:t>
            </a:r>
            <a:r>
              <a:rPr lang="en-GB" dirty="0" smtClean="0"/>
              <a:t> </a:t>
            </a:r>
            <a:r>
              <a:rPr lang="en-GB" dirty="0" err="1" smtClean="0"/>
              <a:t>izvora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kvalifikacijama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županijama</a:t>
            </a:r>
            <a:endParaRPr lang="en-GB" dirty="0" smtClean="0"/>
          </a:p>
          <a:p>
            <a:endParaRPr lang="en-GB" dirty="0"/>
          </a:p>
          <a:p>
            <a:r>
              <a:rPr lang="en-GB" dirty="0" err="1" smtClean="0"/>
              <a:t>VRLO</a:t>
            </a:r>
            <a:r>
              <a:rPr lang="en-GB" dirty="0" smtClean="0"/>
              <a:t> </a:t>
            </a:r>
            <a:r>
              <a:rPr lang="en-GB" dirty="0" err="1" smtClean="0"/>
              <a:t>VELIKE</a:t>
            </a:r>
            <a:r>
              <a:rPr lang="en-GB" dirty="0" smtClean="0"/>
              <a:t> I </a:t>
            </a:r>
            <a:r>
              <a:rPr lang="en-GB" dirty="0" err="1" smtClean="0"/>
              <a:t>VAŽNE</a:t>
            </a:r>
            <a:r>
              <a:rPr lang="en-GB" dirty="0" smtClean="0"/>
              <a:t> </a:t>
            </a:r>
            <a:r>
              <a:rPr lang="en-GB" dirty="0" err="1" smtClean="0"/>
              <a:t>OVLASTI</a:t>
            </a:r>
            <a:r>
              <a:rPr lang="en-GB" dirty="0" smtClean="0"/>
              <a:t>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623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VIJEĆU</a:t>
            </a:r>
            <a:r>
              <a:rPr lang="en-GB" dirty="0" smtClean="0"/>
              <a:t> </a:t>
            </a:r>
            <a:r>
              <a:rPr lang="en-GB" dirty="0" err="1" smtClean="0"/>
              <a:t>TREBA</a:t>
            </a:r>
            <a:r>
              <a:rPr lang="en-GB" dirty="0" smtClean="0"/>
              <a:t> DA </a:t>
            </a:r>
            <a:r>
              <a:rPr lang="en-GB" dirty="0" err="1" smtClean="0"/>
              <a:t>OSTVARI</a:t>
            </a:r>
            <a:r>
              <a:rPr lang="en-GB" dirty="0" smtClean="0"/>
              <a:t> </a:t>
            </a:r>
            <a:r>
              <a:rPr lang="en-GB" dirty="0" err="1" smtClean="0"/>
              <a:t>SVOJU</a:t>
            </a:r>
            <a:r>
              <a:rPr lang="en-GB" dirty="0" smtClean="0"/>
              <a:t> </a:t>
            </a:r>
            <a:r>
              <a:rPr lang="en-GB" dirty="0" err="1" smtClean="0"/>
              <a:t>ZADAĆU</a:t>
            </a:r>
            <a:r>
              <a:rPr lang="en-GB" dirty="0" smtClean="0"/>
              <a:t> </a:t>
            </a:r>
            <a:r>
              <a:rPr lang="en-GB" dirty="0" err="1" smtClean="0"/>
              <a:t>KVALITETNO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/>
              <a:t>ć</a:t>
            </a:r>
            <a:r>
              <a:rPr lang="en-GB" dirty="0" err="1" smtClean="0"/>
              <a:t>e</a:t>
            </a:r>
            <a:r>
              <a:rPr lang="en-GB" dirty="0" smtClean="0"/>
              <a:t> </a:t>
            </a:r>
            <a:r>
              <a:rPr lang="en-GB" dirty="0" err="1" smtClean="0"/>
              <a:t>vijeće</a:t>
            </a:r>
            <a:r>
              <a:rPr lang="en-GB" dirty="0"/>
              <a:t> </a:t>
            </a:r>
            <a:r>
              <a:rPr lang="en-GB" dirty="0" err="1" smtClean="0"/>
              <a:t>vrednovati</a:t>
            </a:r>
            <a:r>
              <a:rPr lang="en-GB" dirty="0" smtClean="0"/>
              <a:t> javne </a:t>
            </a:r>
            <a:r>
              <a:rPr lang="en-GB" dirty="0" err="1" smtClean="0"/>
              <a:t>politike</a:t>
            </a:r>
            <a:r>
              <a:rPr lang="en-GB" dirty="0" smtClean="0"/>
              <a:t> </a:t>
            </a:r>
            <a:r>
              <a:rPr lang="en-GB" dirty="0" err="1" smtClean="0"/>
              <a:t>sa</a:t>
            </a:r>
            <a:r>
              <a:rPr lang="en-GB" dirty="0" smtClean="0"/>
              <a:t> </a:t>
            </a:r>
            <a:r>
              <a:rPr lang="en-GB" dirty="0" err="1" smtClean="0"/>
              <a:t>stajališta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</a:t>
            </a:r>
            <a:r>
              <a:rPr lang="en-GB" dirty="0" err="1" smtClean="0"/>
              <a:t>ljudskih</a:t>
            </a:r>
            <a:r>
              <a:rPr lang="en-GB" dirty="0" smtClean="0"/>
              <a:t> </a:t>
            </a:r>
            <a:r>
              <a:rPr lang="en-GB" dirty="0" err="1" smtClean="0"/>
              <a:t>resursa</a:t>
            </a:r>
            <a:r>
              <a:rPr lang="en-GB" dirty="0" smtClean="0"/>
              <a:t>?</a:t>
            </a:r>
          </a:p>
          <a:p>
            <a:r>
              <a:rPr lang="en-GB" dirty="0" err="1" smtClean="0"/>
              <a:t>Kako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ocijeniti</a:t>
            </a:r>
            <a:r>
              <a:rPr lang="en-GB" dirty="0" smtClean="0"/>
              <a:t> </a:t>
            </a:r>
            <a:r>
              <a:rPr lang="en-GB" dirty="0" err="1" smtClean="0"/>
              <a:t>valjanost</a:t>
            </a:r>
            <a:r>
              <a:rPr lang="en-GB" dirty="0" smtClean="0"/>
              <a:t> </a:t>
            </a:r>
            <a:r>
              <a:rPr lang="en-GB" dirty="0" err="1" smtClean="0"/>
              <a:t>upisnih</a:t>
            </a:r>
            <a:r>
              <a:rPr lang="en-GB" dirty="0" smtClean="0"/>
              <a:t> </a:t>
            </a:r>
            <a:r>
              <a:rPr lang="en-GB" dirty="0" err="1" smtClean="0"/>
              <a:t>kvota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županijama</a:t>
            </a:r>
            <a:r>
              <a:rPr lang="en-GB" dirty="0" smtClean="0"/>
              <a:t>?</a:t>
            </a:r>
          </a:p>
          <a:p>
            <a:r>
              <a:rPr lang="en-GB" dirty="0" smtClean="0"/>
              <a:t>U </a:t>
            </a:r>
            <a:r>
              <a:rPr lang="en-GB" dirty="0" err="1" smtClean="0"/>
              <a:t>odnosu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vrednovati</a:t>
            </a:r>
            <a:r>
              <a:rPr lang="en-GB" dirty="0" smtClean="0"/>
              <a:t> rad </a:t>
            </a:r>
            <a:r>
              <a:rPr lang="en-GB" dirty="0" err="1" smtClean="0"/>
              <a:t>sektorskih</a:t>
            </a:r>
            <a:r>
              <a:rPr lang="en-GB" dirty="0" smtClean="0"/>
              <a:t> </a:t>
            </a:r>
            <a:r>
              <a:rPr lang="en-GB" dirty="0" err="1" smtClean="0"/>
              <a:t>vijeća</a:t>
            </a:r>
            <a:r>
              <a:rPr lang="en-GB" dirty="0" smtClean="0"/>
              <a:t>?</a:t>
            </a:r>
          </a:p>
          <a:p>
            <a:r>
              <a:rPr lang="en-GB" dirty="0" smtClean="0"/>
              <a:t>U </a:t>
            </a:r>
            <a:r>
              <a:rPr lang="en-GB" dirty="0" err="1" smtClean="0"/>
              <a:t>cilju</a:t>
            </a:r>
            <a:r>
              <a:rPr lang="en-GB" dirty="0" smtClean="0"/>
              <a:t> </a:t>
            </a:r>
            <a:r>
              <a:rPr lang="en-GB" dirty="0" err="1" smtClean="0"/>
              <a:t>efikasnog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</a:t>
            </a:r>
            <a:r>
              <a:rPr lang="en-GB" dirty="0" err="1" smtClean="0"/>
              <a:t>ovog</a:t>
            </a:r>
            <a:r>
              <a:rPr lang="en-GB" dirty="0" smtClean="0"/>
              <a:t> </a:t>
            </a:r>
            <a:r>
              <a:rPr lang="en-GB" dirty="0" err="1" smtClean="0"/>
              <a:t>vijeća</a:t>
            </a:r>
            <a:r>
              <a:rPr lang="en-GB" dirty="0" smtClean="0"/>
              <a:t> </a:t>
            </a:r>
            <a:r>
              <a:rPr lang="en-GB" dirty="0" err="1" smtClean="0"/>
              <a:t>nužno</a:t>
            </a:r>
            <a:r>
              <a:rPr lang="en-GB" dirty="0" smtClean="0"/>
              <a:t> je </a:t>
            </a:r>
            <a:r>
              <a:rPr lang="en-GB" dirty="0" err="1" smtClean="0"/>
              <a:t>osigurati</a:t>
            </a:r>
            <a:r>
              <a:rPr lang="en-GB" dirty="0" smtClean="0"/>
              <a:t> </a:t>
            </a:r>
            <a:r>
              <a:rPr lang="en-GB" dirty="0" err="1" smtClean="0"/>
              <a:t>sredstva</a:t>
            </a:r>
            <a:r>
              <a:rPr lang="en-GB" dirty="0" smtClean="0"/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raspolaganju</a:t>
            </a:r>
            <a:r>
              <a:rPr lang="en-GB" dirty="0" smtClean="0"/>
              <a:t> </a:t>
            </a:r>
            <a:r>
              <a:rPr lang="en-GB" dirty="0" err="1" smtClean="0"/>
              <a:t>vijeću</a:t>
            </a:r>
            <a:r>
              <a:rPr lang="en-GB" dirty="0" smtClean="0"/>
              <a:t> da </a:t>
            </a:r>
            <a:r>
              <a:rPr lang="en-GB" dirty="0" err="1" smtClean="0"/>
              <a:t>naruči</a:t>
            </a:r>
            <a:r>
              <a:rPr lang="en-GB" dirty="0" smtClean="0"/>
              <a:t> </a:t>
            </a:r>
            <a:r>
              <a:rPr lang="en-GB" dirty="0" err="1" smtClean="0"/>
              <a:t>odgovarajuće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analize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err="1" smtClean="0"/>
              <a:t>Posebno</a:t>
            </a:r>
            <a:r>
              <a:rPr lang="en-GB" dirty="0" smtClean="0"/>
              <a:t> </a:t>
            </a:r>
            <a:r>
              <a:rPr lang="en-GB" dirty="0" err="1" smtClean="0"/>
              <a:t>važno</a:t>
            </a:r>
            <a:r>
              <a:rPr lang="en-GB" dirty="0" smtClean="0"/>
              <a:t> je da </a:t>
            </a:r>
            <a:r>
              <a:rPr lang="en-GB" dirty="0" err="1" smtClean="0"/>
              <a:t>donesu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Strategiju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razvoja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ljudskih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resursa</a:t>
            </a:r>
            <a:r>
              <a:rPr lang="en-GB" dirty="0" smtClean="0"/>
              <a:t>  </a:t>
            </a:r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kojoj</a:t>
            </a:r>
            <a:r>
              <a:rPr lang="en-GB" dirty="0" smtClean="0"/>
              <a:t> </a:t>
            </a:r>
            <a:r>
              <a:rPr lang="en-GB" dirty="0" err="1" smtClean="0"/>
              <a:t>mogu</a:t>
            </a:r>
            <a:r>
              <a:rPr lang="en-GB" dirty="0" smtClean="0"/>
              <a:t> </a:t>
            </a:r>
            <a:r>
              <a:rPr lang="en-GB" dirty="0" err="1" smtClean="0"/>
              <a:t>ocjenjivati</a:t>
            </a:r>
            <a:r>
              <a:rPr lang="en-GB" dirty="0" smtClean="0"/>
              <a:t> </a:t>
            </a:r>
            <a:r>
              <a:rPr lang="en-GB" dirty="0" err="1" smtClean="0"/>
              <a:t>valjanost</a:t>
            </a:r>
            <a:r>
              <a:rPr lang="en-GB" dirty="0" smtClean="0"/>
              <a:t> </a:t>
            </a:r>
            <a:r>
              <a:rPr lang="en-GB" dirty="0" err="1" smtClean="0"/>
              <a:t>javnih</a:t>
            </a:r>
            <a:r>
              <a:rPr lang="en-GB" dirty="0" smtClean="0"/>
              <a:t> </a:t>
            </a:r>
            <a:r>
              <a:rPr lang="en-GB" dirty="0" err="1" smtClean="0"/>
              <a:t>politika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230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Ključ</a:t>
            </a:r>
            <a:r>
              <a:rPr lang="en-GB" dirty="0" smtClean="0"/>
              <a:t> </a:t>
            </a:r>
            <a:r>
              <a:rPr lang="en-GB" dirty="0" err="1" smtClean="0"/>
              <a:t>uspješnosti</a:t>
            </a:r>
            <a:r>
              <a:rPr lang="en-GB" dirty="0" smtClean="0"/>
              <a:t> </a:t>
            </a:r>
            <a:r>
              <a:rPr lang="en-GB" dirty="0" err="1" smtClean="0"/>
              <a:t>HKO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Sustavno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iscrpno</a:t>
            </a:r>
            <a:r>
              <a:rPr lang="en-GB" dirty="0" smtClean="0"/>
              <a:t> </a:t>
            </a:r>
            <a:r>
              <a:rPr lang="en-GB" dirty="0" err="1" smtClean="0"/>
              <a:t>istraživanje</a:t>
            </a:r>
            <a:r>
              <a:rPr lang="en-GB" dirty="0" smtClean="0"/>
              <a:t> </a:t>
            </a:r>
            <a:r>
              <a:rPr lang="en-GB" dirty="0" err="1" smtClean="0"/>
              <a:t>potreba</a:t>
            </a:r>
            <a:r>
              <a:rPr lang="en-GB" dirty="0" smtClean="0"/>
              <a:t> </a:t>
            </a:r>
            <a:r>
              <a:rPr lang="en-GB" dirty="0" err="1" smtClean="0"/>
              <a:t>tržišta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ostalih</a:t>
            </a:r>
            <a:r>
              <a:rPr lang="en-GB" dirty="0" smtClean="0"/>
              <a:t> </a:t>
            </a:r>
            <a:r>
              <a:rPr lang="en-GB" dirty="0" err="1" smtClean="0"/>
              <a:t>potreba</a:t>
            </a:r>
            <a:r>
              <a:rPr lang="en-GB" dirty="0" smtClean="0"/>
              <a:t> </a:t>
            </a:r>
            <a:r>
              <a:rPr lang="en-GB" dirty="0" err="1" smtClean="0"/>
              <a:t>zajednice</a:t>
            </a:r>
            <a:endParaRPr lang="en-GB" dirty="0" smtClean="0"/>
          </a:p>
          <a:p>
            <a:r>
              <a:rPr lang="en-GB" dirty="0" err="1" smtClean="0"/>
              <a:t>Donošenje</a:t>
            </a:r>
            <a:r>
              <a:rPr lang="en-GB" dirty="0" smtClean="0"/>
              <a:t> </a:t>
            </a:r>
            <a:r>
              <a:rPr lang="en-GB" dirty="0" err="1" smtClean="0"/>
              <a:t>strategije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</a:t>
            </a:r>
            <a:r>
              <a:rPr lang="en-GB" dirty="0" err="1" smtClean="0"/>
              <a:t>ljudskih</a:t>
            </a:r>
            <a:r>
              <a:rPr lang="en-GB" dirty="0" smtClean="0"/>
              <a:t> </a:t>
            </a:r>
            <a:r>
              <a:rPr lang="en-GB" dirty="0" err="1" smtClean="0"/>
              <a:t>resursa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stajati</a:t>
            </a:r>
            <a:r>
              <a:rPr lang="en-GB" dirty="0" smtClean="0"/>
              <a:t> </a:t>
            </a:r>
            <a:r>
              <a:rPr lang="en-GB" dirty="0" err="1" smtClean="0"/>
              <a:t>uz</a:t>
            </a:r>
            <a:r>
              <a:rPr lang="en-GB" dirty="0" smtClean="0"/>
              <a:t> </a:t>
            </a:r>
            <a:r>
              <a:rPr lang="en-GB" dirty="0" err="1" smtClean="0"/>
              <a:t>nacionalne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regionalne</a:t>
            </a:r>
            <a:r>
              <a:rPr lang="en-GB" dirty="0" smtClean="0"/>
              <a:t> </a:t>
            </a:r>
            <a:r>
              <a:rPr lang="en-GB" dirty="0" err="1" smtClean="0"/>
              <a:t>razvojne</a:t>
            </a:r>
            <a:r>
              <a:rPr lang="en-GB" dirty="0" smtClean="0"/>
              <a:t> </a:t>
            </a:r>
            <a:r>
              <a:rPr lang="en-GB" dirty="0" err="1" smtClean="0"/>
              <a:t>strategije</a:t>
            </a:r>
            <a:endParaRPr lang="en-GB" dirty="0" smtClean="0"/>
          </a:p>
          <a:p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>
                <a:solidFill>
                  <a:srgbClr val="FF0000"/>
                </a:solidFill>
              </a:rPr>
              <a:t>indikatora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uspješnosti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politika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redovito</a:t>
            </a:r>
            <a:r>
              <a:rPr lang="en-GB" dirty="0" smtClean="0"/>
              <a:t> </a:t>
            </a:r>
            <a:r>
              <a:rPr lang="en-GB" dirty="0" err="1" smtClean="0"/>
              <a:t>praćenje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evaluiranje</a:t>
            </a:r>
            <a:r>
              <a:rPr lang="en-GB" dirty="0" smtClean="0"/>
              <a:t> </a:t>
            </a:r>
            <a:r>
              <a:rPr lang="en-GB" dirty="0" err="1" smtClean="0"/>
              <a:t>stupnja</a:t>
            </a:r>
            <a:r>
              <a:rPr lang="en-GB" dirty="0" smtClean="0"/>
              <a:t> </a:t>
            </a:r>
            <a:r>
              <a:rPr lang="en-GB" dirty="0" err="1" smtClean="0"/>
              <a:t>ispunjavanja</a:t>
            </a:r>
            <a:r>
              <a:rPr lang="en-GB" dirty="0" smtClean="0"/>
              <a:t>  </a:t>
            </a:r>
            <a:r>
              <a:rPr lang="en-GB" dirty="0" err="1" smtClean="0"/>
              <a:t>postavljenih</a:t>
            </a:r>
            <a:r>
              <a:rPr lang="en-GB" dirty="0" smtClean="0"/>
              <a:t> </a:t>
            </a:r>
            <a:r>
              <a:rPr lang="en-GB" dirty="0" err="1" smtClean="0"/>
              <a:t>ciljeva</a:t>
            </a:r>
            <a:endParaRPr lang="en-GB" dirty="0" smtClean="0"/>
          </a:p>
          <a:p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projektnih</a:t>
            </a:r>
            <a:r>
              <a:rPr lang="en-GB" dirty="0" smtClean="0"/>
              <a:t> </a:t>
            </a:r>
            <a:r>
              <a:rPr lang="en-GB" dirty="0" err="1" smtClean="0"/>
              <a:t>zahtjeva</a:t>
            </a:r>
            <a:r>
              <a:rPr lang="en-GB" dirty="0" smtClean="0"/>
              <a:t> s </a:t>
            </a:r>
            <a:r>
              <a:rPr lang="en-GB" dirty="0" err="1" smtClean="0"/>
              <a:t>financiranjem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strukturnih</a:t>
            </a:r>
            <a:r>
              <a:rPr lang="en-GB" dirty="0" smtClean="0"/>
              <a:t> </a:t>
            </a:r>
            <a:r>
              <a:rPr lang="en-GB" dirty="0" err="1" smtClean="0"/>
              <a:t>fondova</a:t>
            </a:r>
            <a:r>
              <a:rPr lang="en-GB" dirty="0" smtClean="0"/>
              <a:t> EU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jačati</a:t>
            </a:r>
            <a:r>
              <a:rPr lang="en-GB" dirty="0" smtClean="0"/>
              <a:t> </a:t>
            </a:r>
            <a:r>
              <a:rPr lang="en-GB" dirty="0" err="1" smtClean="0"/>
              <a:t>opstojnost</a:t>
            </a:r>
            <a:r>
              <a:rPr lang="en-GB" dirty="0" smtClean="0"/>
              <a:t> </a:t>
            </a:r>
            <a:r>
              <a:rPr lang="en-GB" dirty="0" err="1" smtClean="0"/>
              <a:t>sustava</a:t>
            </a:r>
            <a:r>
              <a:rPr lang="en-GB" dirty="0" smtClean="0"/>
              <a:t> </a:t>
            </a:r>
            <a:r>
              <a:rPr lang="en-GB" dirty="0" err="1" smtClean="0"/>
              <a:t>HKO</a:t>
            </a:r>
            <a:endParaRPr lang="en-GB" dirty="0" smtClean="0"/>
          </a:p>
          <a:p>
            <a:r>
              <a:rPr lang="en-GB" dirty="0" smtClean="0"/>
              <a:t>MRMS </a:t>
            </a:r>
            <a:r>
              <a:rPr lang="en-GB" dirty="0" err="1" smtClean="0"/>
              <a:t>svojim</a:t>
            </a:r>
            <a:r>
              <a:rPr lang="en-GB" dirty="0" smtClean="0"/>
              <a:t> </a:t>
            </a:r>
            <a:r>
              <a:rPr lang="en-GB" dirty="0" err="1" smtClean="0"/>
              <a:t>resursima</a:t>
            </a:r>
            <a:r>
              <a:rPr lang="en-GB" dirty="0" smtClean="0"/>
              <a:t> </a:t>
            </a:r>
            <a:r>
              <a:rPr lang="en-GB" dirty="0" err="1" smtClean="0"/>
              <a:t>želi</a:t>
            </a:r>
            <a:r>
              <a:rPr lang="en-GB" dirty="0" smtClean="0"/>
              <a:t> </a:t>
            </a:r>
            <a:r>
              <a:rPr lang="en-GB" dirty="0" err="1" smtClean="0"/>
              <a:t>doprinijeti</a:t>
            </a:r>
            <a:r>
              <a:rPr lang="en-GB" dirty="0" smtClean="0"/>
              <a:t> </a:t>
            </a:r>
            <a:r>
              <a:rPr lang="en-GB" dirty="0" err="1" smtClean="0"/>
              <a:t>ovom</a:t>
            </a:r>
            <a:r>
              <a:rPr lang="en-GB" dirty="0" smtClean="0"/>
              <a:t> </a:t>
            </a:r>
            <a:r>
              <a:rPr lang="en-GB" dirty="0" err="1" smtClean="0"/>
              <a:t>cilju</a:t>
            </a:r>
            <a:r>
              <a:rPr lang="en-GB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576167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51719" y="4406900"/>
            <a:ext cx="6442993" cy="1362075"/>
          </a:xfrm>
        </p:spPr>
        <p:txBody>
          <a:bodyPr/>
          <a:lstStyle/>
          <a:p>
            <a:r>
              <a:rPr lang="en-GB" dirty="0" err="1" smtClean="0"/>
              <a:t>Hvala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pažnji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07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934200" cy="1066800"/>
          </a:xfrm>
        </p:spPr>
        <p:txBody>
          <a:bodyPr/>
          <a:lstStyle/>
          <a:p>
            <a:r>
              <a:rPr lang="en-GB" dirty="0" err="1"/>
              <a:t>Kako</a:t>
            </a:r>
            <a:r>
              <a:rPr lang="en-GB" dirty="0"/>
              <a:t> </a:t>
            </a:r>
            <a:r>
              <a:rPr lang="en-GB" dirty="0" err="1"/>
              <a:t>smo</a:t>
            </a:r>
            <a:r>
              <a:rPr lang="en-GB" dirty="0"/>
              <a:t> do </a:t>
            </a:r>
            <a:r>
              <a:rPr lang="en-GB" dirty="0" err="1"/>
              <a:t>sada</a:t>
            </a:r>
            <a:r>
              <a:rPr lang="en-GB" dirty="0"/>
              <a:t> </a:t>
            </a:r>
            <a:r>
              <a:rPr lang="en-GB" dirty="0" err="1"/>
              <a:t>vodili</a:t>
            </a:r>
            <a:r>
              <a:rPr lang="en-GB" dirty="0"/>
              <a:t> </a:t>
            </a:r>
            <a:r>
              <a:rPr lang="en-GB" dirty="0" err="1"/>
              <a:t>računa</a:t>
            </a:r>
            <a:r>
              <a:rPr lang="en-GB" dirty="0"/>
              <a:t> o </a:t>
            </a:r>
            <a:r>
              <a:rPr lang="en-GB" dirty="0" err="1"/>
              <a:t>ljudskim</a:t>
            </a:r>
            <a:r>
              <a:rPr lang="en-GB" dirty="0"/>
              <a:t> </a:t>
            </a:r>
            <a:r>
              <a:rPr lang="en-GB" dirty="0" err="1"/>
              <a:t>potencijalima</a:t>
            </a:r>
            <a:r>
              <a:rPr lang="en-GB" dirty="0"/>
              <a:t>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708448"/>
            <a:ext cx="6934200" cy="5149552"/>
          </a:xfrm>
        </p:spPr>
        <p:txBody>
          <a:bodyPr/>
          <a:lstStyle/>
          <a:p>
            <a:r>
              <a:rPr lang="en-GB" dirty="0" err="1" smtClean="0"/>
              <a:t>Ciljeve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</a:t>
            </a:r>
            <a:r>
              <a:rPr lang="en-GB" dirty="0" err="1" smtClean="0"/>
              <a:t>postavljali</a:t>
            </a:r>
            <a:r>
              <a:rPr lang="en-GB" dirty="0" smtClean="0"/>
              <a:t> </a:t>
            </a:r>
            <a:r>
              <a:rPr lang="en-GB" dirty="0" err="1" smtClean="0"/>
              <a:t>vanjski</a:t>
            </a:r>
            <a:r>
              <a:rPr lang="en-GB" dirty="0" smtClean="0"/>
              <a:t> </a:t>
            </a:r>
            <a:r>
              <a:rPr lang="en-GB" dirty="0" err="1" smtClean="0"/>
              <a:t>čimbenici</a:t>
            </a:r>
            <a:r>
              <a:rPr lang="en-GB" dirty="0" smtClean="0"/>
              <a:t> </a:t>
            </a:r>
            <a:r>
              <a:rPr lang="en-GB" dirty="0" err="1" smtClean="0"/>
              <a:t>posebno</a:t>
            </a:r>
            <a:r>
              <a:rPr lang="en-GB" dirty="0" smtClean="0"/>
              <a:t> EU </a:t>
            </a:r>
          </a:p>
          <a:p>
            <a:r>
              <a:rPr lang="en-GB" dirty="0" err="1" smtClean="0"/>
              <a:t>Veze</a:t>
            </a:r>
            <a:r>
              <a:rPr lang="en-GB" dirty="0" smtClean="0"/>
              <a:t> </a:t>
            </a:r>
            <a:r>
              <a:rPr lang="en-GB" dirty="0" err="1" smtClean="0"/>
              <a:t>između</a:t>
            </a:r>
            <a:r>
              <a:rPr lang="en-GB" dirty="0" smtClean="0"/>
              <a:t> </a:t>
            </a:r>
            <a:r>
              <a:rPr lang="en-GB" dirty="0" err="1" smtClean="0"/>
              <a:t>gospodarstva</a:t>
            </a:r>
            <a:r>
              <a:rPr lang="en-GB" dirty="0" smtClean="0"/>
              <a:t>, </a:t>
            </a:r>
            <a:r>
              <a:rPr lang="en-GB" dirty="0" err="1" smtClean="0"/>
              <a:t>znanosti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postale</a:t>
            </a:r>
            <a:r>
              <a:rPr lang="en-GB" dirty="0" smtClean="0"/>
              <a:t> </a:t>
            </a:r>
            <a:r>
              <a:rPr lang="en-GB" dirty="0" err="1" smtClean="0"/>
              <a:t>slučajne</a:t>
            </a:r>
            <a:endParaRPr lang="en-GB" dirty="0" smtClean="0"/>
          </a:p>
          <a:p>
            <a:r>
              <a:rPr lang="en-GB" dirty="0" err="1" smtClean="0"/>
              <a:t>Odgovornost</a:t>
            </a:r>
            <a:r>
              <a:rPr lang="en-GB" dirty="0" smtClean="0"/>
              <a:t> za </a:t>
            </a:r>
            <a:r>
              <a:rPr lang="en-GB" dirty="0" err="1" smtClean="0"/>
              <a:t>ulaganja</a:t>
            </a:r>
            <a:r>
              <a:rPr lang="en-GB" dirty="0" smtClean="0"/>
              <a:t> u </a:t>
            </a:r>
            <a:r>
              <a:rPr lang="en-GB" dirty="0" err="1" smtClean="0"/>
              <a:t>obrazovanje</a:t>
            </a:r>
            <a:r>
              <a:rPr lang="en-GB" dirty="0" smtClean="0"/>
              <a:t> </a:t>
            </a:r>
            <a:r>
              <a:rPr lang="en-GB" dirty="0" err="1" smtClean="0"/>
              <a:t>uglavnom</a:t>
            </a:r>
            <a:r>
              <a:rPr lang="en-GB" dirty="0" smtClean="0"/>
              <a:t> </a:t>
            </a:r>
            <a:r>
              <a:rPr lang="en-GB" dirty="0" err="1" smtClean="0"/>
              <a:t>snosi</a:t>
            </a:r>
            <a:r>
              <a:rPr lang="en-GB" dirty="0" smtClean="0"/>
              <a:t> </a:t>
            </a:r>
            <a:r>
              <a:rPr lang="en-GB" dirty="0" err="1" smtClean="0"/>
              <a:t>država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pojedinci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skoro</a:t>
            </a:r>
            <a:r>
              <a:rPr lang="en-GB" dirty="0" smtClean="0"/>
              <a:t> </a:t>
            </a:r>
            <a:r>
              <a:rPr lang="en-GB" dirty="0" err="1" smtClean="0"/>
              <a:t>isključivo</a:t>
            </a:r>
            <a:r>
              <a:rPr lang="en-GB" dirty="0" smtClean="0"/>
              <a:t> za </a:t>
            </a:r>
            <a:r>
              <a:rPr lang="en-GB" dirty="0" err="1" smtClean="0"/>
              <a:t>redovno</a:t>
            </a:r>
            <a:r>
              <a:rPr lang="en-GB" dirty="0" smtClean="0"/>
              <a:t> </a:t>
            </a:r>
            <a:r>
              <a:rPr lang="en-GB" dirty="0" err="1" smtClean="0"/>
              <a:t>obrazovanje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osposobljavanje</a:t>
            </a:r>
            <a:r>
              <a:rPr lang="en-GB" dirty="0" smtClean="0"/>
              <a:t> za </a:t>
            </a:r>
            <a:r>
              <a:rPr lang="en-GB" dirty="0" err="1" smtClean="0"/>
              <a:t>osobne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endParaRPr lang="en-GB" dirty="0" smtClean="0"/>
          </a:p>
          <a:p>
            <a:r>
              <a:rPr lang="en-GB" dirty="0" err="1" smtClean="0"/>
              <a:t>Dominira</a:t>
            </a:r>
            <a:r>
              <a:rPr lang="en-GB" dirty="0" smtClean="0"/>
              <a:t> </a:t>
            </a:r>
            <a:r>
              <a:rPr lang="en-GB" dirty="0" err="1" smtClean="0"/>
              <a:t>motivacija</a:t>
            </a:r>
            <a:r>
              <a:rPr lang="en-GB" dirty="0" smtClean="0"/>
              <a:t> da se </a:t>
            </a:r>
            <a:r>
              <a:rPr lang="en-GB" dirty="0" err="1" smtClean="0"/>
              <a:t>dobije</a:t>
            </a:r>
            <a:r>
              <a:rPr lang="en-GB" dirty="0" smtClean="0"/>
              <a:t> </a:t>
            </a:r>
            <a:r>
              <a:rPr lang="en-GB" dirty="0" err="1" smtClean="0"/>
              <a:t>formalna</a:t>
            </a:r>
            <a:r>
              <a:rPr lang="en-GB" dirty="0" smtClean="0"/>
              <a:t> </a:t>
            </a:r>
            <a:r>
              <a:rPr lang="en-GB" dirty="0" err="1" smtClean="0"/>
              <a:t>verifikacija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– </a:t>
            </a:r>
            <a:r>
              <a:rPr lang="en-GB" dirty="0" err="1" smtClean="0"/>
              <a:t>KVALIFIKACIJA</a:t>
            </a:r>
            <a:endParaRPr lang="en-GB" dirty="0" smtClean="0"/>
          </a:p>
          <a:p>
            <a:r>
              <a:rPr lang="en-GB" dirty="0" err="1" smtClean="0"/>
              <a:t>Stjecanje</a:t>
            </a:r>
            <a:r>
              <a:rPr lang="en-GB" dirty="0" smtClean="0"/>
              <a:t> </a:t>
            </a:r>
            <a:r>
              <a:rPr lang="en-GB" dirty="0" err="1" smtClean="0"/>
              <a:t>relevantnih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vještine</a:t>
            </a:r>
            <a:r>
              <a:rPr lang="en-GB" dirty="0" smtClean="0"/>
              <a:t> je u </a:t>
            </a:r>
            <a:r>
              <a:rPr lang="en-GB" dirty="0" err="1" smtClean="0"/>
              <a:t>drugom</a:t>
            </a:r>
            <a:r>
              <a:rPr lang="en-GB" dirty="0" smtClean="0"/>
              <a:t> </a:t>
            </a:r>
            <a:r>
              <a:rPr lang="en-GB" dirty="0" err="1" smtClean="0"/>
              <a:t>planu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392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HKO</a:t>
            </a:r>
            <a:r>
              <a:rPr lang="en-GB" dirty="0" smtClean="0"/>
              <a:t> </a:t>
            </a:r>
            <a:r>
              <a:rPr lang="en-GB" dirty="0" err="1" smtClean="0"/>
              <a:t>OKVIR</a:t>
            </a:r>
            <a:r>
              <a:rPr lang="en-GB" dirty="0" smtClean="0"/>
              <a:t> ZA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LJUDSKIH</a:t>
            </a:r>
            <a:r>
              <a:rPr lang="en-GB" dirty="0" smtClean="0"/>
              <a:t> </a:t>
            </a:r>
            <a:r>
              <a:rPr lang="en-GB" dirty="0" err="1" smtClean="0"/>
              <a:t>POTENCIJALA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Važnost</a:t>
            </a:r>
            <a:r>
              <a:rPr lang="en-GB" dirty="0" smtClean="0"/>
              <a:t> </a:t>
            </a:r>
            <a:r>
              <a:rPr lang="en-GB" dirty="0" err="1" smtClean="0"/>
              <a:t>veze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vještina</a:t>
            </a:r>
            <a:r>
              <a:rPr lang="en-GB" dirty="0" smtClean="0"/>
              <a:t> </a:t>
            </a:r>
            <a:r>
              <a:rPr lang="en-GB" dirty="0" err="1" smtClean="0"/>
              <a:t>uz</a:t>
            </a:r>
            <a:r>
              <a:rPr lang="en-GB" dirty="0" smtClean="0"/>
              <a:t> </a:t>
            </a:r>
            <a:r>
              <a:rPr lang="en-GB" dirty="0" err="1" smtClean="0"/>
              <a:t>konkretne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  <a:r>
              <a:rPr lang="en-GB" dirty="0" err="1" smtClean="0"/>
              <a:t>posebno</a:t>
            </a:r>
            <a:r>
              <a:rPr lang="en-GB" dirty="0" smtClean="0"/>
              <a:t> </a:t>
            </a:r>
            <a:r>
              <a:rPr lang="en-GB" dirty="0" err="1" smtClean="0"/>
              <a:t>BUDUĆE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  <a:r>
              <a:rPr lang="en-GB" dirty="0" err="1" smtClean="0"/>
              <a:t>društva</a:t>
            </a:r>
            <a:r>
              <a:rPr lang="en-GB" dirty="0" smtClean="0"/>
              <a:t>, </a:t>
            </a:r>
            <a:r>
              <a:rPr lang="en-GB" dirty="0" err="1" smtClean="0"/>
              <a:t>gospodarstva</a:t>
            </a:r>
            <a:r>
              <a:rPr lang="en-GB" dirty="0" smtClean="0"/>
              <a:t>, </a:t>
            </a:r>
            <a:r>
              <a:rPr lang="en-GB" dirty="0" err="1" smtClean="0"/>
              <a:t>pojedinaca</a:t>
            </a:r>
            <a:endParaRPr lang="en-GB" dirty="0" smtClean="0"/>
          </a:p>
          <a:p>
            <a:r>
              <a:rPr lang="en-GB" dirty="0" err="1" smtClean="0"/>
              <a:t>Ključna</a:t>
            </a:r>
            <a:r>
              <a:rPr lang="en-GB" dirty="0" smtClean="0"/>
              <a:t> je </a:t>
            </a:r>
            <a:r>
              <a:rPr lang="en-GB" dirty="0" err="1" smtClean="0">
                <a:solidFill>
                  <a:srgbClr val="FF0000"/>
                </a:solidFill>
              </a:rPr>
              <a:t>analitička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podloga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definira</a:t>
            </a:r>
            <a:r>
              <a:rPr lang="en-GB" dirty="0" smtClean="0"/>
              <a:t> </a:t>
            </a:r>
            <a:r>
              <a:rPr lang="en-GB" dirty="0" err="1" smtClean="0"/>
              <a:t>kakva</a:t>
            </a:r>
            <a:r>
              <a:rPr lang="en-GB" dirty="0" smtClean="0"/>
              <a:t> </a:t>
            </a:r>
            <a:r>
              <a:rPr lang="en-GB" dirty="0" err="1" smtClean="0"/>
              <a:t>će</a:t>
            </a:r>
            <a:r>
              <a:rPr lang="en-GB" dirty="0" smtClean="0"/>
              <a:t>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POTRAŽNJA</a:t>
            </a:r>
            <a:r>
              <a:rPr lang="en-GB" dirty="0" smtClean="0"/>
              <a:t> za </a:t>
            </a:r>
            <a:r>
              <a:rPr lang="en-GB" dirty="0" err="1" smtClean="0"/>
              <a:t>znanjima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vještinama</a:t>
            </a:r>
            <a:endParaRPr lang="en-GB" dirty="0" smtClean="0"/>
          </a:p>
          <a:p>
            <a:r>
              <a:rPr lang="en-GB" dirty="0" err="1" smtClean="0"/>
              <a:t>Predstavnici</a:t>
            </a:r>
            <a:r>
              <a:rPr lang="en-GB" dirty="0" smtClean="0"/>
              <a:t>  </a:t>
            </a:r>
            <a:r>
              <a:rPr lang="en-GB" dirty="0" err="1" smtClean="0"/>
              <a:t>OBRAZOVNOG</a:t>
            </a:r>
            <a:r>
              <a:rPr lang="en-GB" dirty="0" smtClean="0"/>
              <a:t> </a:t>
            </a:r>
            <a:r>
              <a:rPr lang="en-GB" dirty="0" err="1" smtClean="0"/>
              <a:t>SEKTOR</a:t>
            </a:r>
            <a:r>
              <a:rPr lang="en-GB" dirty="0" smtClean="0"/>
              <a:t> A </a:t>
            </a:r>
            <a:r>
              <a:rPr lang="en-GB" dirty="0" err="1" smtClean="0"/>
              <a:t>moraju</a:t>
            </a:r>
            <a:r>
              <a:rPr lang="en-GB" dirty="0" smtClean="0"/>
              <a:t> </a:t>
            </a:r>
            <a:r>
              <a:rPr lang="en-GB" dirty="0" err="1" smtClean="0"/>
              <a:t>sami</a:t>
            </a:r>
            <a:r>
              <a:rPr lang="en-GB" dirty="0" smtClean="0"/>
              <a:t> </a:t>
            </a:r>
            <a:r>
              <a:rPr lang="en-GB" dirty="0" err="1" smtClean="0"/>
              <a:t>brinuti</a:t>
            </a:r>
            <a:r>
              <a:rPr lang="en-GB" dirty="0" smtClean="0"/>
              <a:t> o </a:t>
            </a:r>
            <a:r>
              <a:rPr lang="en-GB" dirty="0" err="1" smtClean="0"/>
              <a:t>upotrebi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razvoju</a:t>
            </a:r>
            <a:r>
              <a:rPr lang="en-GB" dirty="0" smtClean="0"/>
              <a:t> </a:t>
            </a:r>
            <a:r>
              <a:rPr lang="en-GB" dirty="0" err="1" smtClean="0"/>
              <a:t>svojih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 - </a:t>
            </a:r>
            <a:r>
              <a:rPr lang="en-GB" dirty="0" err="1" smtClean="0"/>
              <a:t>poduzetnički</a:t>
            </a:r>
            <a:r>
              <a:rPr lang="en-GB" dirty="0" smtClean="0"/>
              <a:t> </a:t>
            </a:r>
            <a:r>
              <a:rPr lang="en-GB" dirty="0" err="1" smtClean="0"/>
              <a:t>prisup</a:t>
            </a:r>
            <a:endParaRPr lang="en-GB" dirty="0" smtClean="0"/>
          </a:p>
          <a:p>
            <a:r>
              <a:rPr lang="en-GB" dirty="0" err="1" smtClean="0"/>
              <a:t>Obrazovanje</a:t>
            </a:r>
            <a:r>
              <a:rPr lang="en-GB" dirty="0" smtClean="0"/>
              <a:t> </a:t>
            </a:r>
            <a:r>
              <a:rPr lang="en-GB" dirty="0" err="1" smtClean="0"/>
              <a:t>postaje</a:t>
            </a:r>
            <a:r>
              <a:rPr lang="en-GB" dirty="0" smtClean="0"/>
              <a:t> </a:t>
            </a:r>
            <a:r>
              <a:rPr lang="en-GB" dirty="0" err="1" smtClean="0"/>
              <a:t>sve</a:t>
            </a:r>
            <a:r>
              <a:rPr lang="en-GB" dirty="0" smtClean="0"/>
              <a:t> </a:t>
            </a:r>
            <a:r>
              <a:rPr lang="en-GB" dirty="0" err="1" smtClean="0"/>
              <a:t>više</a:t>
            </a:r>
            <a:r>
              <a:rPr lang="en-GB" dirty="0" smtClean="0"/>
              <a:t> </a:t>
            </a:r>
            <a:r>
              <a:rPr lang="en-GB" dirty="0" err="1" smtClean="0"/>
              <a:t>tržišna</a:t>
            </a:r>
            <a:r>
              <a:rPr lang="en-GB" dirty="0" smtClean="0"/>
              <a:t> </a:t>
            </a:r>
            <a:r>
              <a:rPr lang="en-GB" dirty="0" err="1" smtClean="0"/>
              <a:t>kategorija</a:t>
            </a:r>
            <a:r>
              <a:rPr lang="en-GB" dirty="0" smtClean="0"/>
              <a:t> – </a:t>
            </a:r>
            <a:r>
              <a:rPr lang="en-GB" dirty="0" err="1" smtClean="0"/>
              <a:t>ponuda</a:t>
            </a:r>
            <a:r>
              <a:rPr lang="en-GB" dirty="0" smtClean="0"/>
              <a:t> se </a:t>
            </a:r>
            <a:r>
              <a:rPr lang="en-GB" dirty="0" err="1" smtClean="0"/>
              <a:t>definira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potražnje</a:t>
            </a:r>
            <a:r>
              <a:rPr lang="en-GB" dirty="0" smtClean="0"/>
              <a:t> a ne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temelju</a:t>
            </a:r>
            <a:r>
              <a:rPr lang="en-GB" dirty="0" smtClean="0"/>
              <a:t> </a:t>
            </a:r>
            <a:r>
              <a:rPr lang="en-GB" dirty="0" err="1" smtClean="0"/>
              <a:t>inercije</a:t>
            </a:r>
            <a:r>
              <a:rPr lang="en-GB" dirty="0" smtClean="0"/>
              <a:t> </a:t>
            </a:r>
            <a:r>
              <a:rPr lang="en-GB" dirty="0" err="1" smtClean="0"/>
              <a:t>iz</a:t>
            </a:r>
            <a:r>
              <a:rPr lang="en-GB" dirty="0" smtClean="0"/>
              <a:t> </a:t>
            </a:r>
            <a:r>
              <a:rPr lang="en-GB" dirty="0" err="1" smtClean="0"/>
              <a:t>prethodnih</a:t>
            </a:r>
            <a:r>
              <a:rPr lang="en-GB" dirty="0" smtClean="0"/>
              <a:t> </a:t>
            </a:r>
            <a:r>
              <a:rPr lang="en-GB" dirty="0" err="1" smtClean="0"/>
              <a:t>razdoblja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750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0"/>
            <a:ext cx="6934200" cy="1066800"/>
          </a:xfrm>
        </p:spPr>
        <p:txBody>
          <a:bodyPr/>
          <a:lstStyle/>
          <a:p>
            <a:r>
              <a:rPr lang="en-GB" dirty="0" err="1" smtClean="0"/>
              <a:t>Primjer</a:t>
            </a:r>
            <a:r>
              <a:rPr lang="en-GB" dirty="0" smtClean="0"/>
              <a:t>: </a:t>
            </a:r>
            <a:r>
              <a:rPr lang="en-GB" dirty="0" err="1" smtClean="0"/>
              <a:t>Zeleni</a:t>
            </a:r>
            <a:r>
              <a:rPr lang="en-GB" dirty="0" smtClean="0"/>
              <a:t> </a:t>
            </a:r>
            <a:r>
              <a:rPr lang="en-GB" dirty="0" err="1" smtClean="0"/>
              <a:t>poslovi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80" y="908720"/>
            <a:ext cx="7150224" cy="4648200"/>
          </a:xfrm>
        </p:spPr>
        <p:txBody>
          <a:bodyPr/>
          <a:lstStyle/>
          <a:p>
            <a:r>
              <a:rPr lang="en-GB" dirty="0" smtClean="0"/>
              <a:t>To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poslovi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omogućavaju</a:t>
            </a:r>
            <a:r>
              <a:rPr lang="en-GB" dirty="0" smtClean="0"/>
              <a:t> </a:t>
            </a:r>
            <a:r>
              <a:rPr lang="en-GB" dirty="0" err="1" smtClean="0"/>
              <a:t>zaštitu</a:t>
            </a:r>
            <a:r>
              <a:rPr lang="en-GB" dirty="0" smtClean="0"/>
              <a:t> </a:t>
            </a:r>
            <a:r>
              <a:rPr lang="en-GB" dirty="0" err="1" smtClean="0"/>
              <a:t>ekosustava</a:t>
            </a:r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bioraznolikosti</a:t>
            </a:r>
            <a:r>
              <a:rPr lang="en-GB" dirty="0" smtClean="0"/>
              <a:t>, </a:t>
            </a:r>
            <a:r>
              <a:rPr lang="en-GB" dirty="0" err="1" smtClean="0"/>
              <a:t>smanjuju</a:t>
            </a:r>
            <a:r>
              <a:rPr lang="en-GB" dirty="0" smtClean="0"/>
              <a:t> </a:t>
            </a:r>
            <a:r>
              <a:rPr lang="en-GB" dirty="0" err="1" smtClean="0"/>
              <a:t>upotrebu</a:t>
            </a:r>
            <a:r>
              <a:rPr lang="en-GB" dirty="0" smtClean="0"/>
              <a:t> </a:t>
            </a:r>
            <a:r>
              <a:rPr lang="en-GB" dirty="0" err="1" smtClean="0"/>
              <a:t>energije</a:t>
            </a:r>
            <a:r>
              <a:rPr lang="en-GB" dirty="0" smtClean="0"/>
              <a:t>, </a:t>
            </a:r>
            <a:r>
              <a:rPr lang="en-GB" dirty="0" err="1" smtClean="0"/>
              <a:t>resursa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vode</a:t>
            </a:r>
            <a:r>
              <a:rPr lang="en-GB" dirty="0" smtClean="0"/>
              <a:t>, </a:t>
            </a:r>
            <a:r>
              <a:rPr lang="en-GB" dirty="0" err="1" smtClean="0"/>
              <a:t>reduciraju</a:t>
            </a:r>
            <a:r>
              <a:rPr lang="en-GB" dirty="0" smtClean="0"/>
              <a:t> </a:t>
            </a:r>
            <a:r>
              <a:rPr lang="en-GB" dirty="0" err="1" smtClean="0"/>
              <a:t>količinu</a:t>
            </a:r>
            <a:r>
              <a:rPr lang="en-GB" dirty="0" smtClean="0"/>
              <a:t> </a:t>
            </a:r>
            <a:r>
              <a:rPr lang="en-GB" dirty="0" err="1" smtClean="0"/>
              <a:t>otpada</a:t>
            </a:r>
            <a:endParaRPr lang="en-GB" dirty="0" smtClean="0"/>
          </a:p>
          <a:p>
            <a:r>
              <a:rPr lang="en-GB" dirty="0" err="1" smtClean="0"/>
              <a:t>Znanja</a:t>
            </a:r>
            <a:r>
              <a:rPr lang="en-GB" dirty="0" smtClean="0"/>
              <a:t> za </a:t>
            </a:r>
            <a:r>
              <a:rPr lang="en-GB" dirty="0" err="1" smtClean="0"/>
              <a:t>zelene</a:t>
            </a:r>
            <a:r>
              <a:rPr lang="en-GB" dirty="0" smtClean="0"/>
              <a:t> </a:t>
            </a:r>
            <a:r>
              <a:rPr lang="en-GB" dirty="0" err="1" smtClean="0"/>
              <a:t>poslove</a:t>
            </a:r>
            <a:r>
              <a:rPr lang="en-GB" dirty="0" smtClean="0"/>
              <a:t> ne </a:t>
            </a:r>
            <a:r>
              <a:rPr lang="en-GB" dirty="0" err="1" smtClean="0"/>
              <a:t>postoje</a:t>
            </a:r>
            <a:r>
              <a:rPr lang="en-GB" dirty="0" smtClean="0"/>
              <a:t> u </a:t>
            </a:r>
            <a:r>
              <a:rPr lang="en-GB" dirty="0" err="1" smtClean="0"/>
              <a:t>redovnom</a:t>
            </a:r>
            <a:r>
              <a:rPr lang="en-GB" dirty="0" smtClean="0"/>
              <a:t> </a:t>
            </a:r>
            <a:r>
              <a:rPr lang="en-GB" dirty="0" err="1" smtClean="0"/>
              <a:t>obrazovnom</a:t>
            </a:r>
            <a:r>
              <a:rPr lang="en-GB" dirty="0" smtClean="0"/>
              <a:t> </a:t>
            </a:r>
            <a:r>
              <a:rPr lang="en-GB" dirty="0" err="1" smtClean="0"/>
              <a:t>sustavu</a:t>
            </a:r>
            <a:endParaRPr lang="en-GB" dirty="0" smtClean="0"/>
          </a:p>
          <a:p>
            <a:r>
              <a:rPr lang="en-GB" dirty="0" smtClean="0"/>
              <a:t>Ta nova </a:t>
            </a:r>
            <a:r>
              <a:rPr lang="en-GB" dirty="0" err="1" smtClean="0"/>
              <a:t>potražnja</a:t>
            </a:r>
            <a:r>
              <a:rPr lang="en-GB" dirty="0" smtClean="0"/>
              <a:t> </a:t>
            </a:r>
            <a:r>
              <a:rPr lang="en-GB" dirty="0" err="1" smtClean="0"/>
              <a:t>najviše</a:t>
            </a:r>
            <a:r>
              <a:rPr lang="en-GB" dirty="0" smtClean="0"/>
              <a:t> se </a:t>
            </a:r>
            <a:r>
              <a:rPr lang="en-GB" dirty="0" err="1" smtClean="0"/>
              <a:t>odnosi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područje</a:t>
            </a:r>
            <a:r>
              <a:rPr lang="en-GB" dirty="0" smtClean="0"/>
              <a:t> </a:t>
            </a:r>
            <a:r>
              <a:rPr lang="en-GB" dirty="0" err="1" smtClean="0"/>
              <a:t>industrije</a:t>
            </a:r>
            <a:r>
              <a:rPr lang="en-GB" dirty="0" smtClean="0"/>
              <a:t>, </a:t>
            </a:r>
            <a:r>
              <a:rPr lang="en-GB" dirty="0" err="1" smtClean="0"/>
              <a:t>građevinarstva</a:t>
            </a:r>
            <a:r>
              <a:rPr lang="en-GB" dirty="0" smtClean="0"/>
              <a:t>, </a:t>
            </a:r>
            <a:r>
              <a:rPr lang="en-GB" dirty="0" err="1" smtClean="0"/>
              <a:t>poljoprivrede</a:t>
            </a:r>
            <a:r>
              <a:rPr lang="en-GB" dirty="0" smtClean="0"/>
              <a:t> </a:t>
            </a:r>
          </a:p>
          <a:p>
            <a:r>
              <a:rPr lang="en-GB" dirty="0" smtClean="0"/>
              <a:t>U </a:t>
            </a:r>
            <a:r>
              <a:rPr lang="en-GB" dirty="0" err="1" smtClean="0"/>
              <a:t>ovom</a:t>
            </a:r>
            <a:r>
              <a:rPr lang="en-GB" dirty="0" smtClean="0"/>
              <a:t> </a:t>
            </a:r>
            <a:r>
              <a:rPr lang="en-GB" dirty="0" err="1" smtClean="0"/>
              <a:t>slučaju</a:t>
            </a:r>
            <a:r>
              <a:rPr lang="en-GB" dirty="0" smtClean="0"/>
              <a:t>, </a:t>
            </a:r>
            <a:r>
              <a:rPr lang="en-GB" dirty="0" err="1" smtClean="0"/>
              <a:t>ciljevi</a:t>
            </a:r>
            <a:r>
              <a:rPr lang="en-GB" dirty="0" smtClean="0"/>
              <a:t> </a:t>
            </a:r>
            <a:r>
              <a:rPr lang="en-GB" dirty="0" err="1" smtClean="0"/>
              <a:t>povezani</a:t>
            </a:r>
            <a:r>
              <a:rPr lang="en-GB" dirty="0" smtClean="0"/>
              <a:t> s </a:t>
            </a:r>
            <a:r>
              <a:rPr lang="en-GB" dirty="0" err="1" smtClean="0"/>
              <a:t>održivim</a:t>
            </a:r>
            <a:r>
              <a:rPr lang="en-GB" dirty="0" smtClean="0"/>
              <a:t> </a:t>
            </a:r>
            <a:r>
              <a:rPr lang="en-GB" dirty="0" err="1" smtClean="0"/>
              <a:t>razvojem</a:t>
            </a:r>
            <a:r>
              <a:rPr lang="en-GB" dirty="0" smtClean="0"/>
              <a:t> </a:t>
            </a:r>
            <a:r>
              <a:rPr lang="en-GB" dirty="0" err="1" smtClean="0"/>
              <a:t>nalažu</a:t>
            </a:r>
            <a:r>
              <a:rPr lang="en-GB" dirty="0" smtClean="0"/>
              <a:t>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novih</a:t>
            </a:r>
            <a:r>
              <a:rPr lang="en-GB" dirty="0" smtClean="0"/>
              <a:t> </a:t>
            </a:r>
            <a:r>
              <a:rPr lang="en-GB" dirty="0" err="1" smtClean="0"/>
              <a:t>znanja</a:t>
            </a:r>
            <a:r>
              <a:rPr lang="en-GB" dirty="0" smtClean="0"/>
              <a:t>  </a:t>
            </a:r>
            <a:r>
              <a:rPr lang="en-GB" dirty="0" err="1" smtClean="0"/>
              <a:t>koja</a:t>
            </a:r>
            <a:r>
              <a:rPr lang="en-GB" dirty="0" smtClean="0"/>
              <a:t> </a:t>
            </a:r>
            <a:r>
              <a:rPr lang="en-GB" dirty="0" err="1" smtClean="0"/>
              <a:t>objedinjuju</a:t>
            </a:r>
            <a:r>
              <a:rPr lang="en-GB" dirty="0" smtClean="0"/>
              <a:t> </a:t>
            </a:r>
            <a:r>
              <a:rPr lang="en-GB" dirty="0" err="1" smtClean="0"/>
              <a:t>različita</a:t>
            </a:r>
            <a:r>
              <a:rPr lang="en-GB" dirty="0" smtClean="0"/>
              <a:t> </a:t>
            </a:r>
            <a:r>
              <a:rPr lang="en-GB" dirty="0" err="1" smtClean="0"/>
              <a:t>područja</a:t>
            </a:r>
            <a:r>
              <a:rPr lang="en-GB" dirty="0" smtClean="0"/>
              <a:t> </a:t>
            </a:r>
            <a:r>
              <a:rPr lang="en-GB" dirty="0" err="1" smtClean="0"/>
              <a:t>znanosti</a:t>
            </a:r>
            <a:r>
              <a:rPr lang="en-GB" dirty="0" smtClean="0"/>
              <a:t>: </a:t>
            </a:r>
            <a:r>
              <a:rPr lang="en-GB" dirty="0" err="1" smtClean="0"/>
              <a:t>biotehnologije</a:t>
            </a:r>
            <a:r>
              <a:rPr lang="en-GB" dirty="0" smtClean="0"/>
              <a:t>, </a:t>
            </a:r>
            <a:r>
              <a:rPr lang="en-GB" dirty="0" err="1" smtClean="0"/>
              <a:t>kemije</a:t>
            </a:r>
            <a:r>
              <a:rPr lang="en-GB" dirty="0" smtClean="0"/>
              <a:t>, </a:t>
            </a:r>
            <a:r>
              <a:rPr lang="en-GB" dirty="0" err="1" smtClean="0"/>
              <a:t>graditeljstva</a:t>
            </a:r>
            <a:r>
              <a:rPr lang="en-GB" dirty="0" smtClean="0"/>
              <a:t>, </a:t>
            </a:r>
            <a:r>
              <a:rPr lang="en-GB" dirty="0" err="1" smtClean="0"/>
              <a:t>eneretike</a:t>
            </a:r>
            <a:r>
              <a:rPr lang="en-GB" dirty="0" smtClean="0"/>
              <a:t>, </a:t>
            </a:r>
            <a:r>
              <a:rPr lang="en-GB" dirty="0" err="1" smtClean="0"/>
              <a:t>itd</a:t>
            </a:r>
            <a:r>
              <a:rPr lang="en-GB" dirty="0" smtClean="0"/>
              <a:t>. </a:t>
            </a:r>
          </a:p>
          <a:p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Hrvatska</a:t>
            </a:r>
            <a:r>
              <a:rPr lang="en-GB" dirty="0" smtClean="0"/>
              <a:t> </a:t>
            </a:r>
            <a:r>
              <a:rPr lang="en-GB" dirty="0" err="1" smtClean="0"/>
              <a:t>radi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tome?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257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Institucionalne</a:t>
            </a:r>
            <a:r>
              <a:rPr lang="en-GB" dirty="0" smtClean="0"/>
              <a:t> </a:t>
            </a:r>
            <a:r>
              <a:rPr lang="en-GB" dirty="0" err="1" smtClean="0"/>
              <a:t>podloge</a:t>
            </a:r>
            <a:r>
              <a:rPr lang="en-GB" dirty="0" smtClean="0"/>
              <a:t>: </a:t>
            </a:r>
            <a:r>
              <a:rPr lang="hr-HR" dirty="0" smtClean="0"/>
              <a:t> </a:t>
            </a:r>
            <a:r>
              <a:rPr lang="hr-HR" dirty="0" smtClean="0"/>
              <a:t>MRMS U HKO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2000" dirty="0" smtClean="0"/>
              <a:t>Uspostaviti sustav prikupljanja informacija o sadašnjim i budućim potrebama tržišta rada</a:t>
            </a:r>
          </a:p>
          <a:p>
            <a:pPr lvl="0"/>
            <a:r>
              <a:rPr lang="hr-HR" sz="2000" dirty="0" smtClean="0"/>
              <a:t>Pratiti i identificirati promjene u kompetencijama po zanimanjima</a:t>
            </a:r>
          </a:p>
          <a:p>
            <a:pPr lvl="0"/>
            <a:r>
              <a:rPr lang="hr-HR" sz="2000" dirty="0" smtClean="0"/>
              <a:t>Predlagati razvoj standarda kvalifikacija i standarda zanimanja s obzirom na potrebe tržišta rada</a:t>
            </a:r>
          </a:p>
          <a:p>
            <a:pPr lvl="0"/>
            <a:r>
              <a:rPr lang="hr-HR" sz="2000" dirty="0" smtClean="0"/>
              <a:t>Sudjelovati u pripremi i izradi strateških podloga radi razvoja zapošljivosti i konkurentnosti hrvat</a:t>
            </a:r>
            <a:r>
              <a:rPr lang="en-GB" sz="2000" dirty="0" smtClean="0"/>
              <a:t>s</a:t>
            </a:r>
            <a:r>
              <a:rPr lang="hr-HR" sz="2000" dirty="0" smtClean="0"/>
              <a:t>kog gospodarstva</a:t>
            </a:r>
          </a:p>
          <a:p>
            <a:pPr lvl="0"/>
            <a:r>
              <a:rPr lang="hr-HR" sz="2000" dirty="0" smtClean="0"/>
              <a:t>Razvoj i izrada analitičke podloge i metodologije za izradu standarda zanimanja</a:t>
            </a:r>
            <a:endParaRPr lang="en-GB" sz="2000" dirty="0" smtClean="0"/>
          </a:p>
          <a:p>
            <a:pPr lvl="0"/>
            <a:r>
              <a:rPr lang="en-GB" sz="2000" dirty="0" err="1" smtClean="0"/>
              <a:t>Vođenje</a:t>
            </a:r>
            <a:r>
              <a:rPr lang="en-GB" sz="2000" dirty="0" smtClean="0"/>
              <a:t> </a:t>
            </a:r>
            <a:r>
              <a:rPr lang="en-GB" sz="2000" dirty="0" err="1" smtClean="0"/>
              <a:t>podregistra</a:t>
            </a:r>
            <a:r>
              <a:rPr lang="en-GB" sz="2000" dirty="0" smtClean="0"/>
              <a:t> </a:t>
            </a:r>
            <a:r>
              <a:rPr lang="en-GB" sz="2000" dirty="0" err="1" smtClean="0"/>
              <a:t>standarda</a:t>
            </a:r>
            <a:r>
              <a:rPr lang="en-GB" sz="2000" dirty="0" smtClean="0"/>
              <a:t> </a:t>
            </a:r>
            <a:r>
              <a:rPr lang="en-GB" sz="2000" dirty="0" err="1" smtClean="0"/>
              <a:t>zanimanja</a:t>
            </a:r>
            <a:endParaRPr lang="en-GB" sz="2000" dirty="0" smtClean="0"/>
          </a:p>
          <a:p>
            <a:pPr lvl="0"/>
            <a:r>
              <a:rPr lang="en-GB" sz="2000" dirty="0" err="1" smtClean="0"/>
              <a:t>Praćenje</a:t>
            </a:r>
            <a:r>
              <a:rPr lang="en-GB" sz="2000" dirty="0" smtClean="0"/>
              <a:t> </a:t>
            </a:r>
            <a:r>
              <a:rPr lang="en-GB" sz="2000" dirty="0" err="1" smtClean="0"/>
              <a:t>zapošljavanja</a:t>
            </a:r>
            <a:r>
              <a:rPr lang="en-GB" sz="2000" dirty="0" smtClean="0"/>
              <a:t> </a:t>
            </a:r>
            <a:r>
              <a:rPr lang="en-GB" sz="2000" dirty="0" err="1" smtClean="0"/>
              <a:t>osoba</a:t>
            </a:r>
            <a:r>
              <a:rPr lang="en-GB" sz="2000" dirty="0" smtClean="0"/>
              <a:t> </a:t>
            </a:r>
            <a:r>
              <a:rPr lang="en-GB" sz="2000" dirty="0" err="1" smtClean="0"/>
              <a:t>sa</a:t>
            </a:r>
            <a:r>
              <a:rPr lang="en-GB" sz="2000" dirty="0" smtClean="0"/>
              <a:t> </a:t>
            </a:r>
            <a:r>
              <a:rPr lang="en-GB" sz="2000" dirty="0" err="1" smtClean="0"/>
              <a:t>stečenim</a:t>
            </a:r>
            <a:r>
              <a:rPr lang="en-GB" sz="2000" dirty="0" smtClean="0"/>
              <a:t> </a:t>
            </a:r>
            <a:r>
              <a:rPr lang="en-GB" sz="2000" dirty="0" err="1" smtClean="0"/>
              <a:t>kvalifikacijama</a:t>
            </a:r>
            <a:endParaRPr lang="en-GB" sz="2000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Buduće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kratkoročne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  <a:r>
              <a:rPr lang="en-GB" dirty="0" err="1" smtClean="0"/>
              <a:t>tržišta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 smtClean="0"/>
              <a:t>BUDUĆE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endParaRPr lang="en-GB" dirty="0" smtClean="0"/>
          </a:p>
          <a:p>
            <a:r>
              <a:rPr lang="en-GB" dirty="0" smtClean="0"/>
              <a:t>U </a:t>
            </a:r>
            <a:r>
              <a:rPr lang="en-GB" dirty="0" err="1" smtClean="0"/>
              <a:t>pripremi</a:t>
            </a:r>
            <a:r>
              <a:rPr lang="en-GB" dirty="0" smtClean="0"/>
              <a:t>  </a:t>
            </a:r>
            <a:r>
              <a:rPr lang="en-GB" dirty="0" err="1" smtClean="0"/>
              <a:t>projekt</a:t>
            </a:r>
            <a:r>
              <a:rPr lang="en-GB" dirty="0" smtClean="0"/>
              <a:t> </a:t>
            </a:r>
            <a:r>
              <a:rPr lang="en-GB" dirty="0" err="1" smtClean="0"/>
              <a:t>izrade</a:t>
            </a:r>
            <a:r>
              <a:rPr lang="en-GB" dirty="0" smtClean="0"/>
              <a:t> </a:t>
            </a:r>
            <a:r>
              <a:rPr lang="en-GB" dirty="0" err="1" smtClean="0"/>
              <a:t>ekonometrijskog</a:t>
            </a:r>
            <a:r>
              <a:rPr lang="en-GB" dirty="0" smtClean="0"/>
              <a:t> </a:t>
            </a:r>
            <a:r>
              <a:rPr lang="en-GB" dirty="0" err="1" smtClean="0"/>
              <a:t>modela</a:t>
            </a:r>
            <a:r>
              <a:rPr lang="en-GB" dirty="0" smtClean="0"/>
              <a:t> </a:t>
            </a:r>
            <a:r>
              <a:rPr lang="en-GB" dirty="0" err="1" smtClean="0"/>
              <a:t>hrvatske</a:t>
            </a:r>
            <a:r>
              <a:rPr lang="en-GB" dirty="0" smtClean="0"/>
              <a:t> </a:t>
            </a:r>
            <a:r>
              <a:rPr lang="en-GB" dirty="0" err="1" smtClean="0"/>
              <a:t>privrede</a:t>
            </a:r>
            <a:r>
              <a:rPr lang="en-GB" dirty="0" smtClean="0"/>
              <a:t> za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  <a:r>
              <a:rPr lang="en-GB" dirty="0" err="1" smtClean="0"/>
              <a:t>predviđanja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r>
              <a:rPr lang="en-GB" dirty="0" smtClean="0"/>
              <a:t> (</a:t>
            </a:r>
            <a:r>
              <a:rPr lang="en-GB" dirty="0" err="1" smtClean="0"/>
              <a:t>uključivanje</a:t>
            </a:r>
            <a:r>
              <a:rPr lang="en-GB" dirty="0" smtClean="0"/>
              <a:t> u </a:t>
            </a:r>
            <a:r>
              <a:rPr lang="en-GB" dirty="0" err="1" smtClean="0"/>
              <a:t>CEDEFOP</a:t>
            </a:r>
            <a:r>
              <a:rPr lang="en-GB" dirty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potencijalno</a:t>
            </a:r>
            <a:r>
              <a:rPr lang="en-GB" dirty="0" smtClean="0"/>
              <a:t> </a:t>
            </a:r>
            <a:r>
              <a:rPr lang="en-GB" dirty="0" err="1" smtClean="0"/>
              <a:t>financiranje</a:t>
            </a:r>
            <a:r>
              <a:rPr lang="en-GB" dirty="0" smtClean="0"/>
              <a:t> od </a:t>
            </a:r>
            <a:r>
              <a:rPr lang="en-GB" dirty="0" err="1" smtClean="0"/>
              <a:t>Svjetske</a:t>
            </a:r>
            <a:r>
              <a:rPr lang="en-GB" dirty="0" smtClean="0"/>
              <a:t> </a:t>
            </a:r>
            <a:r>
              <a:rPr lang="en-GB" dirty="0" err="1" smtClean="0"/>
              <a:t>banke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r>
              <a:rPr lang="en-GB" dirty="0" err="1" smtClean="0"/>
              <a:t>KRATKOROČNE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endParaRPr lang="en-GB" dirty="0" smtClean="0"/>
          </a:p>
          <a:p>
            <a:r>
              <a:rPr lang="en-GB" dirty="0" err="1" smtClean="0"/>
              <a:t>Profili</a:t>
            </a:r>
            <a:r>
              <a:rPr lang="en-GB" dirty="0" smtClean="0"/>
              <a:t> </a:t>
            </a:r>
            <a:r>
              <a:rPr lang="en-GB" dirty="0" err="1" smtClean="0"/>
              <a:t>sektora</a:t>
            </a:r>
            <a:r>
              <a:rPr lang="en-GB" dirty="0" smtClean="0"/>
              <a:t> za 26 </a:t>
            </a:r>
            <a:r>
              <a:rPr lang="en-GB" dirty="0" err="1" smtClean="0"/>
              <a:t>obrazovnih</a:t>
            </a:r>
            <a:r>
              <a:rPr lang="en-GB" dirty="0" smtClean="0"/>
              <a:t> </a:t>
            </a:r>
            <a:r>
              <a:rPr lang="en-GB" dirty="0" err="1" smtClean="0"/>
              <a:t>sektora</a:t>
            </a:r>
            <a:endParaRPr lang="en-GB" dirty="0" smtClean="0"/>
          </a:p>
          <a:p>
            <a:pPr lvl="1"/>
            <a:r>
              <a:rPr lang="en-GB" dirty="0" err="1" smtClean="0"/>
              <a:t>Radne</a:t>
            </a:r>
            <a:r>
              <a:rPr lang="en-GB" dirty="0" smtClean="0"/>
              <a:t> </a:t>
            </a:r>
            <a:r>
              <a:rPr lang="en-GB" dirty="0" err="1" smtClean="0"/>
              <a:t>skupine</a:t>
            </a:r>
            <a:r>
              <a:rPr lang="en-GB" dirty="0" smtClean="0"/>
              <a:t> MRMS za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profila</a:t>
            </a:r>
            <a:endParaRPr lang="en-GB" dirty="0" smtClean="0"/>
          </a:p>
          <a:p>
            <a:pPr lvl="1"/>
            <a:r>
              <a:rPr lang="en-GB" dirty="0" err="1" smtClean="0"/>
              <a:t>Sastav</a:t>
            </a:r>
            <a:r>
              <a:rPr lang="en-GB" dirty="0" smtClean="0"/>
              <a:t>: </a:t>
            </a:r>
            <a:r>
              <a:rPr lang="en-GB" dirty="0" err="1" smtClean="0"/>
              <a:t>znanstvene</a:t>
            </a:r>
            <a:r>
              <a:rPr lang="en-GB" dirty="0" smtClean="0"/>
              <a:t> </a:t>
            </a:r>
            <a:r>
              <a:rPr lang="en-GB" dirty="0" err="1" smtClean="0"/>
              <a:t>institucije</a:t>
            </a:r>
            <a:r>
              <a:rPr lang="en-GB" dirty="0" smtClean="0"/>
              <a:t>, </a:t>
            </a:r>
            <a:r>
              <a:rPr lang="en-GB" dirty="0" err="1" smtClean="0"/>
              <a:t>sveučilišta</a:t>
            </a:r>
            <a:r>
              <a:rPr lang="en-GB" dirty="0" smtClean="0"/>
              <a:t>, </a:t>
            </a:r>
            <a:r>
              <a:rPr lang="en-GB" dirty="0" err="1" smtClean="0"/>
              <a:t>stručnjaci</a:t>
            </a:r>
            <a:r>
              <a:rPr lang="en-GB" dirty="0" smtClean="0"/>
              <a:t>, </a:t>
            </a:r>
            <a:r>
              <a:rPr lang="en-GB" dirty="0" err="1" smtClean="0"/>
              <a:t>poslovni</a:t>
            </a:r>
            <a:r>
              <a:rPr lang="en-GB" dirty="0" smtClean="0"/>
              <a:t> </a:t>
            </a:r>
            <a:r>
              <a:rPr lang="en-GB" dirty="0" err="1" smtClean="0"/>
              <a:t>subjekti</a:t>
            </a:r>
            <a:endParaRPr lang="en-GB" dirty="0"/>
          </a:p>
          <a:p>
            <a:r>
              <a:rPr lang="en-GB" dirty="0" err="1" smtClean="0"/>
              <a:t>Odgovaraju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pitanje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koje</a:t>
            </a:r>
            <a:r>
              <a:rPr lang="en-GB" dirty="0" smtClean="0"/>
              <a:t> </a:t>
            </a:r>
            <a:r>
              <a:rPr lang="en-GB" dirty="0" err="1" smtClean="0"/>
              <a:t>konkurentske</a:t>
            </a:r>
            <a:r>
              <a:rPr lang="en-GB" dirty="0" smtClean="0"/>
              <a:t> </a:t>
            </a:r>
            <a:r>
              <a:rPr lang="en-GB" dirty="0" err="1" smtClean="0"/>
              <a:t>prednosti</a:t>
            </a:r>
            <a:r>
              <a:rPr lang="en-GB" dirty="0" smtClean="0"/>
              <a:t> </a:t>
            </a:r>
            <a:r>
              <a:rPr lang="en-GB" dirty="0" err="1" smtClean="0"/>
              <a:t>Hrvatska</a:t>
            </a:r>
            <a:r>
              <a:rPr lang="en-GB" dirty="0" smtClean="0"/>
              <a:t> </a:t>
            </a:r>
            <a:r>
              <a:rPr lang="en-GB" dirty="0" err="1" smtClean="0"/>
              <a:t>ima</a:t>
            </a:r>
            <a:r>
              <a:rPr lang="en-GB" dirty="0" smtClean="0"/>
              <a:t> za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sektorima</a:t>
            </a:r>
            <a:r>
              <a:rPr lang="en-GB" dirty="0" smtClean="0"/>
              <a:t>? </a:t>
            </a:r>
            <a:r>
              <a:rPr lang="en-GB" dirty="0" err="1" smtClean="0"/>
              <a:t>Što</a:t>
            </a:r>
            <a:r>
              <a:rPr lang="en-GB" dirty="0" smtClean="0"/>
              <a:t> </a:t>
            </a:r>
            <a:r>
              <a:rPr lang="en-GB" dirty="0" err="1" smtClean="0"/>
              <a:t>nam</a:t>
            </a:r>
            <a:r>
              <a:rPr lang="en-GB" dirty="0" smtClean="0"/>
              <a:t> za to </a:t>
            </a:r>
            <a:r>
              <a:rPr lang="en-GB" dirty="0" err="1" smtClean="0"/>
              <a:t>treba</a:t>
            </a:r>
            <a:r>
              <a:rPr lang="en-GB" dirty="0" smtClean="0"/>
              <a:t>?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644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Praćenje</a:t>
            </a:r>
            <a:r>
              <a:rPr lang="en-GB" dirty="0" smtClean="0"/>
              <a:t> </a:t>
            </a:r>
            <a:r>
              <a:rPr lang="en-GB" dirty="0" err="1" smtClean="0"/>
              <a:t>promjena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tržištu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Novi </a:t>
            </a:r>
            <a:r>
              <a:rPr lang="en-GB" dirty="0" err="1" smtClean="0"/>
              <a:t>alati</a:t>
            </a:r>
            <a:endParaRPr lang="en-GB" dirty="0" smtClean="0"/>
          </a:p>
          <a:p>
            <a:pPr lvl="1"/>
            <a:r>
              <a:rPr lang="en-GB" dirty="0" err="1" smtClean="0"/>
              <a:t>Anketa</a:t>
            </a:r>
            <a:r>
              <a:rPr lang="en-GB" dirty="0" smtClean="0"/>
              <a:t> </a:t>
            </a:r>
            <a:r>
              <a:rPr lang="en-GB" dirty="0" err="1" smtClean="0"/>
              <a:t>poslodavaca</a:t>
            </a:r>
            <a:r>
              <a:rPr lang="en-GB" dirty="0" smtClean="0"/>
              <a:t> o </a:t>
            </a:r>
            <a:r>
              <a:rPr lang="en-GB" dirty="0" err="1" smtClean="0"/>
              <a:t>kompetencijama</a:t>
            </a:r>
            <a:r>
              <a:rPr lang="en-GB" dirty="0" smtClean="0"/>
              <a:t> </a:t>
            </a:r>
            <a:r>
              <a:rPr lang="en-GB" dirty="0" err="1" smtClean="0"/>
              <a:t>HZZ</a:t>
            </a:r>
            <a:endParaRPr lang="en-GB" dirty="0" smtClean="0"/>
          </a:p>
          <a:p>
            <a:pPr lvl="1"/>
            <a:r>
              <a:rPr lang="en-GB" dirty="0" err="1" smtClean="0"/>
              <a:t>Radne</a:t>
            </a:r>
            <a:r>
              <a:rPr lang="en-GB" dirty="0" smtClean="0"/>
              <a:t> </a:t>
            </a:r>
            <a:r>
              <a:rPr lang="en-GB" dirty="0" err="1" smtClean="0"/>
              <a:t>skupine</a:t>
            </a:r>
            <a:r>
              <a:rPr lang="en-GB" dirty="0" smtClean="0"/>
              <a:t> </a:t>
            </a:r>
            <a:r>
              <a:rPr lang="en-GB" dirty="0" err="1" smtClean="0"/>
              <a:t>poslodavaca</a:t>
            </a:r>
            <a:r>
              <a:rPr lang="en-GB" dirty="0" smtClean="0"/>
              <a:t> za </a:t>
            </a:r>
            <a:r>
              <a:rPr lang="en-GB" dirty="0" err="1" smtClean="0"/>
              <a:t>verifikaciju</a:t>
            </a:r>
            <a:r>
              <a:rPr lang="en-GB" dirty="0" smtClean="0"/>
              <a:t> </a:t>
            </a:r>
            <a:r>
              <a:rPr lang="en-GB" dirty="0" err="1" smtClean="0"/>
              <a:t>kompetencija</a:t>
            </a:r>
            <a:r>
              <a:rPr lang="en-GB" dirty="0" smtClean="0"/>
              <a:t> </a:t>
            </a:r>
            <a:r>
              <a:rPr lang="en-GB" dirty="0" err="1" smtClean="0"/>
              <a:t>definirane</a:t>
            </a:r>
            <a:r>
              <a:rPr lang="en-GB" dirty="0" smtClean="0"/>
              <a:t> </a:t>
            </a:r>
            <a:r>
              <a:rPr lang="en-GB" dirty="0" err="1" smtClean="0"/>
              <a:t>anketom</a:t>
            </a:r>
            <a:endParaRPr lang="en-GB" dirty="0" smtClean="0"/>
          </a:p>
          <a:p>
            <a:r>
              <a:rPr lang="en-GB" dirty="0" err="1" smtClean="0"/>
              <a:t>Dokumentacija</a:t>
            </a:r>
            <a:r>
              <a:rPr lang="en-GB" dirty="0" smtClean="0"/>
              <a:t> za rad </a:t>
            </a:r>
            <a:r>
              <a:rPr lang="en-GB" dirty="0" err="1" smtClean="0"/>
              <a:t>sektorskih</a:t>
            </a:r>
            <a:r>
              <a:rPr lang="en-GB" dirty="0" smtClean="0"/>
              <a:t> </a:t>
            </a:r>
            <a:r>
              <a:rPr lang="en-GB" dirty="0" err="1" smtClean="0"/>
              <a:t>vijeća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Buduće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</a:t>
            </a:r>
            <a:r>
              <a:rPr lang="en-GB" dirty="0" err="1" smtClean="0"/>
              <a:t>tržišta</a:t>
            </a:r>
            <a:r>
              <a:rPr lang="en-GB" dirty="0" smtClean="0"/>
              <a:t> </a:t>
            </a:r>
            <a:r>
              <a:rPr lang="en-GB" dirty="0" err="1" smtClean="0"/>
              <a:t>rada</a:t>
            </a:r>
            <a:r>
              <a:rPr lang="en-GB" dirty="0" smtClean="0"/>
              <a:t> u </a:t>
            </a:r>
            <a:r>
              <a:rPr lang="en-GB" dirty="0" err="1" smtClean="0"/>
              <a:t>sektoru</a:t>
            </a:r>
            <a:endParaRPr lang="en-GB" dirty="0" smtClean="0"/>
          </a:p>
          <a:p>
            <a:pPr lvl="1"/>
            <a:r>
              <a:rPr lang="en-GB" dirty="0" err="1" smtClean="0"/>
              <a:t>Profili</a:t>
            </a:r>
            <a:r>
              <a:rPr lang="en-GB" dirty="0" smtClean="0"/>
              <a:t> </a:t>
            </a:r>
            <a:r>
              <a:rPr lang="en-GB" dirty="0" err="1" smtClean="0"/>
              <a:t>sektora</a:t>
            </a:r>
            <a:endParaRPr lang="en-GB" dirty="0" smtClean="0"/>
          </a:p>
          <a:p>
            <a:pPr lvl="1"/>
            <a:r>
              <a:rPr lang="en-GB" dirty="0" err="1" smtClean="0"/>
              <a:t>Kompetencije</a:t>
            </a:r>
            <a:r>
              <a:rPr lang="en-GB" dirty="0" smtClean="0"/>
              <a:t> </a:t>
            </a:r>
            <a:r>
              <a:rPr lang="en-GB" dirty="0" err="1" smtClean="0"/>
              <a:t>unutar</a:t>
            </a:r>
            <a:r>
              <a:rPr lang="en-GB" dirty="0" smtClean="0"/>
              <a:t> </a:t>
            </a:r>
            <a:r>
              <a:rPr lang="en-GB" dirty="0" err="1" smtClean="0"/>
              <a:t>ključnih</a:t>
            </a:r>
            <a:r>
              <a:rPr lang="en-GB" dirty="0" smtClean="0"/>
              <a:t> </a:t>
            </a:r>
            <a:r>
              <a:rPr lang="en-GB" dirty="0" err="1" smtClean="0"/>
              <a:t>zanimanja</a:t>
            </a:r>
            <a:endParaRPr lang="en-GB" dirty="0" smtClean="0"/>
          </a:p>
          <a:p>
            <a:pPr lvl="1"/>
            <a:r>
              <a:rPr lang="en-GB" dirty="0" err="1" smtClean="0"/>
              <a:t>Mišljenje</a:t>
            </a:r>
            <a:r>
              <a:rPr lang="en-GB" dirty="0" smtClean="0"/>
              <a:t> </a:t>
            </a:r>
            <a:r>
              <a:rPr lang="en-GB" dirty="0" err="1" smtClean="0"/>
              <a:t>relevantnih</a:t>
            </a:r>
            <a:r>
              <a:rPr lang="en-GB" dirty="0" smtClean="0"/>
              <a:t> </a:t>
            </a:r>
            <a:r>
              <a:rPr lang="en-GB" dirty="0" err="1" smtClean="0"/>
              <a:t>poslodavaca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najviše</a:t>
            </a:r>
            <a:r>
              <a:rPr lang="en-GB" dirty="0" smtClean="0"/>
              <a:t> </a:t>
            </a:r>
            <a:r>
              <a:rPr lang="en-GB" dirty="0" err="1" smtClean="0"/>
              <a:t>zapošljavaju</a:t>
            </a:r>
            <a:r>
              <a:rPr lang="en-GB" dirty="0" smtClean="0"/>
              <a:t> </a:t>
            </a:r>
            <a:r>
              <a:rPr lang="en-GB" dirty="0" err="1" smtClean="0"/>
              <a:t>odabrana</a:t>
            </a:r>
            <a:r>
              <a:rPr lang="en-GB" dirty="0" smtClean="0"/>
              <a:t> </a:t>
            </a:r>
            <a:r>
              <a:rPr lang="en-GB" dirty="0" err="1" smtClean="0"/>
              <a:t>zanimanja</a:t>
            </a:r>
            <a:endParaRPr lang="en-GB" dirty="0" smtClean="0"/>
          </a:p>
          <a:p>
            <a:pPr lvl="1"/>
            <a:r>
              <a:rPr lang="en-GB" dirty="0" smtClean="0"/>
              <a:t>EU </a:t>
            </a:r>
            <a:r>
              <a:rPr lang="en-GB" dirty="0" err="1" smtClean="0"/>
              <a:t>okruženje</a:t>
            </a:r>
            <a:r>
              <a:rPr lang="en-GB" dirty="0" smtClean="0"/>
              <a:t>: </a:t>
            </a:r>
            <a:r>
              <a:rPr lang="en-GB" dirty="0" err="1" smtClean="0"/>
              <a:t>regulacija</a:t>
            </a:r>
            <a:r>
              <a:rPr lang="en-GB" dirty="0" smtClean="0"/>
              <a:t>, </a:t>
            </a:r>
            <a:r>
              <a:rPr lang="en-GB" dirty="0" err="1" smtClean="0"/>
              <a:t>ciljevi</a:t>
            </a:r>
            <a:r>
              <a:rPr lang="en-GB" dirty="0" smtClean="0"/>
              <a:t>, </a:t>
            </a:r>
            <a:r>
              <a:rPr lang="en-GB" dirty="0" err="1" smtClean="0"/>
              <a:t>istraživanja</a:t>
            </a:r>
            <a:r>
              <a:rPr lang="en-GB" dirty="0" smtClean="0"/>
              <a:t>, </a:t>
            </a:r>
            <a:r>
              <a:rPr lang="en-GB" dirty="0" err="1" smtClean="0"/>
              <a:t>mogućnosti</a:t>
            </a:r>
            <a:r>
              <a:rPr lang="en-GB" dirty="0" smtClean="0"/>
              <a:t> </a:t>
            </a:r>
            <a:r>
              <a:rPr lang="en-GB" dirty="0" err="1" smtClean="0"/>
              <a:t>financiranja</a:t>
            </a:r>
            <a:r>
              <a:rPr lang="en-GB" dirty="0" smtClean="0"/>
              <a:t> </a:t>
            </a:r>
            <a:r>
              <a:rPr lang="en-GB" dirty="0" err="1" smtClean="0"/>
              <a:t>razvoja</a:t>
            </a:r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001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389020"/>
              </p:ext>
            </p:extLst>
          </p:nvPr>
        </p:nvGraphicFramePr>
        <p:xfrm>
          <a:off x="179512" y="260648"/>
          <a:ext cx="8686800" cy="6293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659688" cy="1066800"/>
          </a:xfrm>
          <a:solidFill>
            <a:srgbClr val="0C0C0C">
              <a:alpha val="48000"/>
            </a:srgbClr>
          </a:solidFill>
        </p:spPr>
        <p:txBody>
          <a:bodyPr>
            <a:normAutofit/>
          </a:bodyPr>
          <a:lstStyle/>
          <a:p>
            <a:r>
              <a:rPr lang="en-GB" dirty="0" err="1" smtClean="0"/>
              <a:t>Proces</a:t>
            </a:r>
            <a:r>
              <a:rPr lang="en-GB" dirty="0" smtClean="0"/>
              <a:t> </a:t>
            </a:r>
            <a:r>
              <a:rPr lang="en-GB" dirty="0" err="1" smtClean="0"/>
              <a:t>verifikacije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odobravanja</a:t>
            </a:r>
            <a:r>
              <a:rPr lang="en-GB" dirty="0" smtClean="0"/>
              <a:t> </a:t>
            </a:r>
            <a:r>
              <a:rPr lang="en-GB" dirty="0" err="1" smtClean="0"/>
              <a:t>standarda</a:t>
            </a:r>
            <a:r>
              <a:rPr lang="en-GB" dirty="0" smtClean="0"/>
              <a:t> </a:t>
            </a:r>
            <a:r>
              <a:rPr lang="en-GB" dirty="0" err="1" smtClean="0"/>
              <a:t>zanimanja</a:t>
            </a:r>
            <a:r>
              <a:rPr lang="en-GB" dirty="0" smtClean="0"/>
              <a:t> (</a:t>
            </a:r>
            <a:r>
              <a:rPr lang="en-GB" dirty="0" err="1" smtClean="0"/>
              <a:t>SZ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3732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332656"/>
            <a:ext cx="6934200" cy="1066800"/>
          </a:xfrm>
        </p:spPr>
        <p:txBody>
          <a:bodyPr/>
          <a:lstStyle/>
          <a:p>
            <a:r>
              <a:rPr lang="en-GB" dirty="0" err="1" smtClean="0"/>
              <a:t>Dodatna</a:t>
            </a:r>
            <a:r>
              <a:rPr lang="en-GB" dirty="0" smtClean="0"/>
              <a:t>  </a:t>
            </a:r>
            <a:r>
              <a:rPr lang="en-GB" dirty="0" err="1" smtClean="0"/>
              <a:t>uloga</a:t>
            </a:r>
            <a:r>
              <a:rPr lang="en-GB" dirty="0" smtClean="0"/>
              <a:t> MRMS u </a:t>
            </a:r>
            <a:r>
              <a:rPr lang="en-GB" dirty="0" err="1" smtClean="0"/>
              <a:t>definiranju</a:t>
            </a:r>
            <a:r>
              <a:rPr lang="en-GB" dirty="0" smtClean="0"/>
              <a:t> </a:t>
            </a:r>
            <a:r>
              <a:rPr lang="en-GB" dirty="0" err="1" smtClean="0"/>
              <a:t>potreba</a:t>
            </a:r>
            <a:r>
              <a:rPr lang="en-GB" dirty="0" smtClean="0"/>
              <a:t> za </a:t>
            </a:r>
            <a:r>
              <a:rPr lang="en-GB" dirty="0" err="1" smtClean="0"/>
              <a:t>obrazovanjem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1916832"/>
            <a:ext cx="6934200" cy="4648200"/>
          </a:xfrm>
        </p:spPr>
        <p:txBody>
          <a:bodyPr/>
          <a:lstStyle/>
          <a:p>
            <a:r>
              <a:rPr lang="en-GB" dirty="0" err="1" smtClean="0"/>
              <a:t>Primjer</a:t>
            </a:r>
            <a:r>
              <a:rPr lang="en-GB" dirty="0" smtClean="0"/>
              <a:t> </a:t>
            </a:r>
            <a:r>
              <a:rPr lang="en-GB" dirty="0" err="1" smtClean="0"/>
              <a:t>Švedske</a:t>
            </a:r>
            <a:r>
              <a:rPr lang="en-GB" dirty="0" smtClean="0"/>
              <a:t>:</a:t>
            </a:r>
          </a:p>
          <a:p>
            <a:pPr lvl="1"/>
            <a:r>
              <a:rPr lang="en-GB" dirty="0" err="1" smtClean="0"/>
              <a:t>Prepoznaju</a:t>
            </a:r>
            <a:r>
              <a:rPr lang="en-GB" dirty="0" smtClean="0"/>
              <a:t> </a:t>
            </a:r>
            <a:r>
              <a:rPr lang="en-GB" dirty="0" err="1" smtClean="0"/>
              <a:t>potrebu</a:t>
            </a:r>
            <a:r>
              <a:rPr lang="en-GB" dirty="0" smtClean="0"/>
              <a:t> da se </a:t>
            </a:r>
            <a:r>
              <a:rPr lang="en-GB" dirty="0" err="1" smtClean="0"/>
              <a:t>brže</a:t>
            </a:r>
            <a:r>
              <a:rPr lang="en-GB" dirty="0" smtClean="0"/>
              <a:t> </a:t>
            </a:r>
            <a:r>
              <a:rPr lang="en-GB" dirty="0" err="1" smtClean="0"/>
              <a:t>prilagođavaju</a:t>
            </a:r>
            <a:r>
              <a:rPr lang="en-GB" dirty="0" smtClean="0"/>
              <a:t>  </a:t>
            </a:r>
            <a:r>
              <a:rPr lang="en-GB" dirty="0" err="1" smtClean="0"/>
              <a:t>obrazovnim</a:t>
            </a:r>
            <a:r>
              <a:rPr lang="en-GB" dirty="0" smtClean="0"/>
              <a:t> </a:t>
            </a:r>
            <a:r>
              <a:rPr lang="en-GB" dirty="0" err="1" smtClean="0"/>
              <a:t>potrebama</a:t>
            </a:r>
            <a:r>
              <a:rPr lang="en-GB" dirty="0" smtClean="0"/>
              <a:t> od </a:t>
            </a:r>
            <a:r>
              <a:rPr lang="en-GB" dirty="0" err="1" smtClean="0"/>
              <a:t>redovnog</a:t>
            </a:r>
            <a:r>
              <a:rPr lang="en-GB" dirty="0" smtClean="0"/>
              <a:t> </a:t>
            </a:r>
            <a:r>
              <a:rPr lang="en-GB" dirty="0" err="1" smtClean="0"/>
              <a:t>sustava</a:t>
            </a:r>
            <a:endParaRPr lang="en-GB" dirty="0" smtClean="0"/>
          </a:p>
          <a:p>
            <a:pPr lvl="1"/>
            <a:r>
              <a:rPr lang="en-GB" dirty="0" err="1" smtClean="0"/>
              <a:t>Analiziraju</a:t>
            </a:r>
            <a:r>
              <a:rPr lang="en-GB" dirty="0" smtClean="0"/>
              <a:t> </a:t>
            </a:r>
            <a:r>
              <a:rPr lang="en-GB" dirty="0" err="1" smtClean="0"/>
              <a:t>potrebe</a:t>
            </a:r>
            <a:r>
              <a:rPr lang="en-GB" dirty="0" smtClean="0"/>
              <a:t> u </a:t>
            </a:r>
            <a:r>
              <a:rPr lang="en-GB" dirty="0" err="1" smtClean="0"/>
              <a:t>Agenciji</a:t>
            </a:r>
            <a:r>
              <a:rPr lang="en-GB" dirty="0" smtClean="0"/>
              <a:t> za post </a:t>
            </a:r>
            <a:r>
              <a:rPr lang="en-GB" dirty="0" err="1" smtClean="0"/>
              <a:t>sekundarno</a:t>
            </a:r>
            <a:r>
              <a:rPr lang="en-GB" dirty="0" smtClean="0"/>
              <a:t> </a:t>
            </a:r>
            <a:r>
              <a:rPr lang="en-GB" dirty="0" err="1" smtClean="0"/>
              <a:t>obrazovanje</a:t>
            </a:r>
            <a:endParaRPr lang="en-GB" dirty="0" smtClean="0"/>
          </a:p>
          <a:p>
            <a:pPr lvl="1"/>
            <a:r>
              <a:rPr lang="en-GB" dirty="0" err="1" smtClean="0"/>
              <a:t>Raspisuju</a:t>
            </a:r>
            <a:r>
              <a:rPr lang="en-GB" dirty="0" smtClean="0"/>
              <a:t> </a:t>
            </a:r>
            <a:r>
              <a:rPr lang="en-GB" dirty="0" err="1" smtClean="0"/>
              <a:t>javni</a:t>
            </a:r>
            <a:r>
              <a:rPr lang="en-GB" dirty="0" smtClean="0"/>
              <a:t> </a:t>
            </a:r>
            <a:r>
              <a:rPr lang="en-GB" dirty="0" err="1" smtClean="0"/>
              <a:t>natjećaj</a:t>
            </a:r>
            <a:r>
              <a:rPr lang="en-GB" dirty="0" smtClean="0"/>
              <a:t> za </a:t>
            </a:r>
            <a:r>
              <a:rPr lang="en-GB" dirty="0" err="1" smtClean="0"/>
              <a:t>razvoj</a:t>
            </a:r>
            <a:r>
              <a:rPr lang="en-GB" dirty="0" smtClean="0"/>
              <a:t> </a:t>
            </a:r>
            <a:r>
              <a:rPr lang="en-GB" dirty="0" err="1" smtClean="0"/>
              <a:t>obrazovnih</a:t>
            </a:r>
            <a:r>
              <a:rPr lang="en-GB" dirty="0" smtClean="0"/>
              <a:t> </a:t>
            </a:r>
            <a:r>
              <a:rPr lang="en-GB" dirty="0" err="1" smtClean="0"/>
              <a:t>programa</a:t>
            </a:r>
            <a:r>
              <a:rPr lang="en-GB" dirty="0" smtClean="0"/>
              <a:t> </a:t>
            </a:r>
            <a:r>
              <a:rPr lang="en-GB" dirty="0" err="1" smtClean="0"/>
              <a:t>koji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potrebni</a:t>
            </a:r>
            <a:r>
              <a:rPr lang="en-GB" dirty="0" smtClean="0"/>
              <a:t> </a:t>
            </a:r>
            <a:r>
              <a:rPr lang="en-GB" dirty="0" err="1" smtClean="0"/>
              <a:t>ali</a:t>
            </a:r>
            <a:r>
              <a:rPr lang="en-GB" dirty="0" smtClean="0"/>
              <a:t> </a:t>
            </a:r>
            <a:r>
              <a:rPr lang="en-GB" dirty="0" err="1" smtClean="0"/>
              <a:t>nisu</a:t>
            </a:r>
            <a:r>
              <a:rPr lang="en-GB" dirty="0" smtClean="0"/>
              <a:t> </a:t>
            </a:r>
            <a:r>
              <a:rPr lang="en-GB" dirty="0" err="1" smtClean="0"/>
              <a:t>prisutni</a:t>
            </a:r>
            <a:r>
              <a:rPr lang="en-GB" dirty="0" smtClean="0"/>
              <a:t> u </a:t>
            </a:r>
            <a:r>
              <a:rPr lang="en-GB" dirty="0" err="1" smtClean="0"/>
              <a:t>redovnom</a:t>
            </a:r>
            <a:r>
              <a:rPr lang="en-GB" dirty="0" smtClean="0"/>
              <a:t> </a:t>
            </a:r>
            <a:r>
              <a:rPr lang="en-GB" dirty="0" err="1" smtClean="0"/>
              <a:t>obrazovanju</a:t>
            </a:r>
            <a:endParaRPr lang="en-GB" dirty="0" smtClean="0"/>
          </a:p>
          <a:p>
            <a:pPr lvl="1"/>
            <a:r>
              <a:rPr lang="en-GB" dirty="0" err="1" smtClean="0"/>
              <a:t>Točno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definiranje</a:t>
            </a:r>
            <a:r>
              <a:rPr lang="en-GB" dirty="0" smtClean="0"/>
              <a:t> </a:t>
            </a:r>
            <a:r>
              <a:rPr lang="en-GB" dirty="0" err="1" smtClean="0"/>
              <a:t>ishodi</a:t>
            </a:r>
            <a:r>
              <a:rPr lang="en-GB" dirty="0" smtClean="0"/>
              <a:t> </a:t>
            </a:r>
            <a:r>
              <a:rPr lang="en-GB" dirty="0" err="1" smtClean="0"/>
              <a:t>učenja</a:t>
            </a:r>
            <a:r>
              <a:rPr lang="en-GB" dirty="0" smtClean="0"/>
              <a:t> u </a:t>
            </a:r>
            <a:r>
              <a:rPr lang="en-GB" dirty="0" err="1" smtClean="0"/>
              <a:t>suradnji</a:t>
            </a:r>
            <a:r>
              <a:rPr lang="en-GB" dirty="0" smtClean="0"/>
              <a:t> s </a:t>
            </a:r>
            <a:r>
              <a:rPr lang="en-GB" dirty="0" err="1" smtClean="0"/>
              <a:t>poslodavcima</a:t>
            </a:r>
            <a:endParaRPr lang="en-GB" dirty="0" smtClean="0"/>
          </a:p>
          <a:p>
            <a:pPr lvl="1"/>
            <a:r>
              <a:rPr lang="en-GB" dirty="0" err="1" smtClean="0"/>
              <a:t>Odabire</a:t>
            </a:r>
            <a:r>
              <a:rPr lang="en-GB" dirty="0" smtClean="0"/>
              <a:t> se </a:t>
            </a:r>
            <a:r>
              <a:rPr lang="en-GB" dirty="0" err="1" smtClean="0"/>
              <a:t>najbolji</a:t>
            </a:r>
            <a:r>
              <a:rPr lang="en-GB" dirty="0" smtClean="0"/>
              <a:t> </a:t>
            </a:r>
            <a:r>
              <a:rPr lang="en-GB" dirty="0" err="1" smtClean="0"/>
              <a:t>ponuđač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osigurava</a:t>
            </a:r>
            <a:r>
              <a:rPr lang="en-GB" dirty="0" smtClean="0"/>
              <a:t> se </a:t>
            </a:r>
            <a:r>
              <a:rPr lang="en-GB" dirty="0" err="1" smtClean="0"/>
              <a:t>provedbe</a:t>
            </a:r>
            <a:r>
              <a:rPr lang="en-GB" dirty="0" smtClean="0"/>
              <a:t> </a:t>
            </a:r>
            <a:r>
              <a:rPr lang="en-GB" dirty="0" err="1" smtClean="0"/>
              <a:t>programa</a:t>
            </a:r>
            <a:r>
              <a:rPr lang="en-GB" dirty="0" smtClean="0"/>
              <a:t> </a:t>
            </a:r>
            <a:r>
              <a:rPr lang="en-GB" dirty="0" err="1" smtClean="0"/>
              <a:t>obrazovanja</a:t>
            </a:r>
            <a:r>
              <a:rPr lang="en-GB" dirty="0" smtClean="0"/>
              <a:t> </a:t>
            </a:r>
            <a:r>
              <a:rPr lang="en-GB" dirty="0" err="1" smtClean="0"/>
              <a:t>odraslih</a:t>
            </a:r>
            <a:endParaRPr lang="en-GB" dirty="0" smtClean="0"/>
          </a:p>
          <a:p>
            <a:r>
              <a:rPr lang="en-GB" dirty="0" err="1" smtClean="0"/>
              <a:t>OVAJ</a:t>
            </a:r>
            <a:r>
              <a:rPr lang="en-GB" dirty="0" smtClean="0"/>
              <a:t> MODEL JE </a:t>
            </a:r>
            <a:r>
              <a:rPr lang="en-GB" dirty="0" err="1" smtClean="0"/>
              <a:t>DOBAR</a:t>
            </a:r>
            <a:r>
              <a:rPr lang="en-GB" dirty="0" smtClean="0"/>
              <a:t> ZA </a:t>
            </a:r>
            <a:r>
              <a:rPr lang="en-GB" dirty="0" err="1" smtClean="0"/>
              <a:t>HRVATSKU</a:t>
            </a:r>
            <a:r>
              <a:rPr lang="en-GB" dirty="0" smtClean="0"/>
              <a:t> I </a:t>
            </a:r>
            <a:r>
              <a:rPr lang="en-GB" dirty="0" err="1" smtClean="0"/>
              <a:t>TREBA</a:t>
            </a:r>
            <a:r>
              <a:rPr lang="en-GB" dirty="0" smtClean="0"/>
              <a:t> GA </a:t>
            </a:r>
            <a:r>
              <a:rPr lang="en-GB" dirty="0" err="1" smtClean="0"/>
              <a:t>PRIMIJENITI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804932"/>
      </p:ext>
    </p:extLst>
  </p:cSld>
  <p:clrMapOvr>
    <a:masterClrMapping/>
  </p:clrMapOvr>
</p:sld>
</file>

<file path=ppt/theme/theme1.xml><?xml version="1.0" encoding="utf-8"?>
<a:theme xmlns:a="http://schemas.openxmlformats.org/drawingml/2006/main" name="Black and white pushpins design template">
  <a:themeElements>
    <a:clrScheme name="Black and white pushpins design template 11">
      <a:dk1>
        <a:srgbClr val="005A58"/>
      </a:dk1>
      <a:lt1>
        <a:srgbClr val="FFFFFF"/>
      </a:lt1>
      <a:dk2>
        <a:srgbClr val="4BB7B7"/>
      </a:dk2>
      <a:lt2>
        <a:srgbClr val="99CCFF"/>
      </a:lt2>
      <a:accent1>
        <a:srgbClr val="586F9E"/>
      </a:accent1>
      <a:accent2>
        <a:srgbClr val="4A24A8"/>
      </a:accent2>
      <a:accent3>
        <a:srgbClr val="B1D8D8"/>
      </a:accent3>
      <a:accent4>
        <a:srgbClr val="DADADA"/>
      </a:accent4>
      <a:accent5>
        <a:srgbClr val="B4BBCC"/>
      </a:accent5>
      <a:accent6>
        <a:srgbClr val="422098"/>
      </a:accent6>
      <a:hlink>
        <a:srgbClr val="CCECFF"/>
      </a:hlink>
      <a:folHlink>
        <a:srgbClr val="B2B2B2"/>
      </a:folHlink>
    </a:clrScheme>
    <a:fontScheme name="Black and white pushpins design templat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Black and white pushpins design template 1">
        <a:dk1>
          <a:srgbClr val="5C1F00"/>
        </a:dk1>
        <a:lt1>
          <a:srgbClr val="FFFFFF"/>
        </a:lt1>
        <a:dk2>
          <a:srgbClr val="E55555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0B4B4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2">
        <a:dk1>
          <a:srgbClr val="2D2015"/>
        </a:dk1>
        <a:lt1>
          <a:srgbClr val="FFFFFF"/>
        </a:lt1>
        <a:dk2>
          <a:srgbClr val="9C8D6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CBC5B8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ADBA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3">
        <a:dk1>
          <a:srgbClr val="C0C0C0"/>
        </a:dk1>
        <a:lt1>
          <a:srgbClr val="FFFFFF"/>
        </a:lt1>
        <a:dk2>
          <a:srgbClr val="000000"/>
        </a:dk2>
        <a:lt2>
          <a:srgbClr val="333333"/>
        </a:lt2>
        <a:accent1>
          <a:srgbClr val="5F5F5F"/>
        </a:accent1>
        <a:accent2>
          <a:srgbClr val="DDDDDD"/>
        </a:accent2>
        <a:accent3>
          <a:srgbClr val="FFFFFF"/>
        </a:accent3>
        <a:accent4>
          <a:srgbClr val="A4A4A4"/>
        </a:accent4>
        <a:accent5>
          <a:srgbClr val="B6B6B6"/>
        </a:accent5>
        <a:accent6>
          <a:srgbClr val="C8C8C8"/>
        </a:accent6>
        <a:hlink>
          <a:srgbClr val="B2B2B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4">
        <a:dk1>
          <a:srgbClr val="003366"/>
        </a:dk1>
        <a:lt1>
          <a:srgbClr val="FFFFFF"/>
        </a:lt1>
        <a:dk2>
          <a:srgbClr val="42A5F0"/>
        </a:dk2>
        <a:lt2>
          <a:srgbClr val="3399FF"/>
        </a:lt2>
        <a:accent1>
          <a:srgbClr val="4880B8"/>
        </a:accent1>
        <a:accent2>
          <a:srgbClr val="00B000"/>
        </a:accent2>
        <a:accent3>
          <a:srgbClr val="B0CFF6"/>
        </a:accent3>
        <a:accent4>
          <a:srgbClr val="DADADA"/>
        </a:accent4>
        <a:accent5>
          <a:srgbClr val="B1C0D8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5">
        <a:dk1>
          <a:srgbClr val="336699"/>
        </a:dk1>
        <a:lt1>
          <a:srgbClr val="FFFFFF"/>
        </a:lt1>
        <a:dk2>
          <a:srgbClr val="DDDDDD"/>
        </a:dk2>
        <a:lt2>
          <a:srgbClr val="B2C8D8"/>
        </a:lt2>
        <a:accent1>
          <a:srgbClr val="1F62C5"/>
        </a:accent1>
        <a:accent2>
          <a:srgbClr val="468A4B"/>
        </a:accent2>
        <a:accent3>
          <a:srgbClr val="EBEBEB"/>
        </a:accent3>
        <a:accent4>
          <a:srgbClr val="DADADA"/>
        </a:accent4>
        <a:accent5>
          <a:srgbClr val="ABB7DF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6">
        <a:dk1>
          <a:srgbClr val="777777"/>
        </a:dk1>
        <a:lt1>
          <a:srgbClr val="FFFFFF"/>
        </a:lt1>
        <a:dk2>
          <a:srgbClr val="ABADA1"/>
        </a:dk2>
        <a:lt2>
          <a:srgbClr val="C2C2BA"/>
        </a:lt2>
        <a:accent1>
          <a:srgbClr val="909082"/>
        </a:accent1>
        <a:accent2>
          <a:srgbClr val="809EA8"/>
        </a:accent2>
        <a:accent3>
          <a:srgbClr val="D2D3CD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7">
        <a:dk1>
          <a:srgbClr val="3E3E5C"/>
        </a:dk1>
        <a:lt1>
          <a:srgbClr val="FFFFFF"/>
        </a:lt1>
        <a:dk2>
          <a:srgbClr val="BABBD2"/>
        </a:dk2>
        <a:lt2>
          <a:srgbClr val="B2B2B2"/>
        </a:lt2>
        <a:accent1>
          <a:srgbClr val="787682"/>
        </a:accent1>
        <a:accent2>
          <a:srgbClr val="6699FF"/>
        </a:accent2>
        <a:accent3>
          <a:srgbClr val="D9DAE5"/>
        </a:accent3>
        <a:accent4>
          <a:srgbClr val="DADADA"/>
        </a:accent4>
        <a:accent5>
          <a:srgbClr val="BEBDC1"/>
        </a:accent5>
        <a:accent6>
          <a:srgbClr val="5C8A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8">
        <a:dk1>
          <a:srgbClr val="777777"/>
        </a:dk1>
        <a:lt1>
          <a:srgbClr val="FFFFDF"/>
        </a:lt1>
        <a:dk2>
          <a:srgbClr val="FFFFD9"/>
        </a:dk2>
        <a:lt2>
          <a:srgbClr val="AA8322"/>
        </a:lt2>
        <a:accent1>
          <a:srgbClr val="D6B778"/>
        </a:accent1>
        <a:accent2>
          <a:srgbClr val="33CCCC"/>
        </a:accent2>
        <a:accent3>
          <a:srgbClr val="FFFFE9"/>
        </a:accent3>
        <a:accent4>
          <a:srgbClr val="DADABE"/>
        </a:accent4>
        <a:accent5>
          <a:srgbClr val="E8D8BE"/>
        </a:accent5>
        <a:accent6>
          <a:srgbClr val="2DB9B9"/>
        </a:accent6>
        <a:hlink>
          <a:srgbClr val="FF5050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9">
        <a:dk1>
          <a:srgbClr val="EACD64"/>
        </a:dk1>
        <a:lt1>
          <a:srgbClr val="FEDA9A"/>
        </a:lt1>
        <a:dk2>
          <a:srgbClr val="AD7625"/>
        </a:dk2>
        <a:lt2>
          <a:srgbClr val="969696"/>
        </a:lt2>
        <a:accent1>
          <a:srgbClr val="8F6F59"/>
        </a:accent1>
        <a:accent2>
          <a:srgbClr val="FFC891"/>
        </a:accent2>
        <a:accent3>
          <a:srgbClr val="FEEACA"/>
        </a:accent3>
        <a:accent4>
          <a:srgbClr val="C8AF54"/>
        </a:accent4>
        <a:accent5>
          <a:srgbClr val="C6BBB5"/>
        </a:accent5>
        <a:accent6>
          <a:srgbClr val="E7B583"/>
        </a:accent6>
        <a:hlink>
          <a:srgbClr val="FF8A3B"/>
        </a:hlink>
        <a:folHlink>
          <a:srgbClr val="EEC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ck and white pushpins design template 10">
        <a:dk1>
          <a:srgbClr val="808080"/>
        </a:dk1>
        <a:lt1>
          <a:srgbClr val="FFFFFF"/>
        </a:lt1>
        <a:dk2>
          <a:srgbClr val="F8F8F8"/>
        </a:dk2>
        <a:lt2>
          <a:srgbClr val="0099CC"/>
        </a:lt2>
        <a:accent1>
          <a:srgbClr val="66A0CC"/>
        </a:accent1>
        <a:accent2>
          <a:srgbClr val="CCCCFF"/>
        </a:accent2>
        <a:accent3>
          <a:srgbClr val="FBFBFB"/>
        </a:accent3>
        <a:accent4>
          <a:srgbClr val="DADADA"/>
        </a:accent4>
        <a:accent5>
          <a:srgbClr val="B8CDE2"/>
        </a:accent5>
        <a:accent6>
          <a:srgbClr val="B9B9E7"/>
        </a:accent6>
        <a:hlink>
          <a:srgbClr val="3333CC"/>
        </a:hlink>
        <a:folHlink>
          <a:srgbClr val="4D4D4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ck and white pushpins design template 11">
        <a:dk1>
          <a:srgbClr val="005A58"/>
        </a:dk1>
        <a:lt1>
          <a:srgbClr val="FFFFFF"/>
        </a:lt1>
        <a:dk2>
          <a:srgbClr val="4BB7B7"/>
        </a:dk2>
        <a:lt2>
          <a:srgbClr val="99CCFF"/>
        </a:lt2>
        <a:accent1>
          <a:srgbClr val="586F9E"/>
        </a:accent1>
        <a:accent2>
          <a:srgbClr val="4A24A8"/>
        </a:accent2>
        <a:accent3>
          <a:srgbClr val="B1D8D8"/>
        </a:accent3>
        <a:accent4>
          <a:srgbClr val="DADADA"/>
        </a:accent4>
        <a:accent5>
          <a:srgbClr val="B4BBCC"/>
        </a:accent5>
        <a:accent6>
          <a:srgbClr val="422098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atermark">
  <a:themeElements>
    <a:clrScheme name="Watermar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Waterma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Times New Roman" pitchFamily="18" charset="0"/>
          </a:defRPr>
        </a:defPPr>
      </a:lstStyle>
    </a:lnDef>
  </a:objectDefaults>
  <a:extraClrSchemeLst>
    <a:extraClrScheme>
      <a:clrScheme name="Watermar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atermar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atermar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 international</Template>
  <TotalTime>2169</TotalTime>
  <Words>880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Black and white pushpins design template</vt:lpstr>
      <vt:lpstr>Watermark</vt:lpstr>
      <vt:lpstr>Vijeće za razvoj ljudskih potencijala i nova inicijativa MRMS - uvođenje novih metoda za prikupljanje podataka  </vt:lpstr>
      <vt:lpstr>Kako smo do sada vodili računa o ljudskim potencijalima? </vt:lpstr>
      <vt:lpstr>HKO OKVIR ZA RAZVOJ LJUDSKIH POTENCIJALA</vt:lpstr>
      <vt:lpstr>Primjer: Zeleni poslovi</vt:lpstr>
      <vt:lpstr>Institucionalne podloge:  MRMS U HKO</vt:lpstr>
      <vt:lpstr>Buduće i kratkoročne potrebe tržišta rada</vt:lpstr>
      <vt:lpstr>Praćenje promjena na tržištu rada</vt:lpstr>
      <vt:lpstr>Proces verifikacije i odobravanja standarda zanimanja (SZ)</vt:lpstr>
      <vt:lpstr>Dodatna  uloga MRMS u definiranju potreba za obrazovanjem</vt:lpstr>
      <vt:lpstr>Kako osigurati uspjeh takvog modela?</vt:lpstr>
      <vt:lpstr>Uloga Nacionalnog vijeća za ljudske potencijale</vt:lpstr>
      <vt:lpstr>Nastavak…</vt:lpstr>
      <vt:lpstr>ŠTO VIJEĆU TREBA DA OSTVARI SVOJU ZADAĆU KVALITETNO?</vt:lpstr>
      <vt:lpstr>Ključ uspješnosti HKO </vt:lpstr>
      <vt:lpstr>Hvala na pažnji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Vijeće za razvoj ljudskih potencijala i nova inicijativa MRMS - uvođenje novih metoda za prikupljanje podataka</dc:title>
  <dc:creator>sanja</dc:creator>
  <cp:lastModifiedBy>sanja</cp:lastModifiedBy>
  <cp:revision>5</cp:revision>
  <dcterms:created xsi:type="dcterms:W3CDTF">2013-02-09T07:49:35Z</dcterms:created>
  <dcterms:modified xsi:type="dcterms:W3CDTF">2013-02-10T20:03:32Z</dcterms:modified>
</cp:coreProperties>
</file>